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6" r:id="rId2"/>
    <p:sldId id="348" r:id="rId3"/>
    <p:sldId id="340" r:id="rId4"/>
    <p:sldId id="362" r:id="rId5"/>
    <p:sldId id="342" r:id="rId6"/>
    <p:sldId id="358" r:id="rId7"/>
    <p:sldId id="332" r:id="rId8"/>
    <p:sldId id="318" r:id="rId9"/>
    <p:sldId id="295" r:id="rId10"/>
    <p:sldId id="296" r:id="rId11"/>
    <p:sldId id="347" r:id="rId12"/>
    <p:sldId id="297" r:id="rId13"/>
    <p:sldId id="294" r:id="rId14"/>
    <p:sldId id="353" r:id="rId15"/>
    <p:sldId id="361" r:id="rId16"/>
    <p:sldId id="331" r:id="rId17"/>
    <p:sldId id="341" r:id="rId18"/>
    <p:sldId id="301" r:id="rId19"/>
    <p:sldId id="354" r:id="rId20"/>
    <p:sldId id="335" r:id="rId21"/>
    <p:sldId id="313" r:id="rId22"/>
    <p:sldId id="36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8" userDrawn="1">
          <p15:clr>
            <a:srgbClr val="A4A3A4"/>
          </p15:clr>
        </p15:guide>
        <p15:guide id="5" orient="horz" pos="2024" userDrawn="1">
          <p15:clr>
            <a:srgbClr val="A4A3A4"/>
          </p15:clr>
        </p15:guide>
        <p15:guide id="6" orient="horz" pos="323" userDrawn="1">
          <p15:clr>
            <a:srgbClr val="A4A3A4"/>
          </p15:clr>
        </p15:guide>
        <p15:guide id="9" orient="horz" pos="595" userDrawn="1">
          <p15:clr>
            <a:srgbClr val="A4A3A4"/>
          </p15:clr>
        </p15:guide>
        <p15:guide id="10" pos="3840" userDrawn="1">
          <p15:clr>
            <a:srgbClr val="A4A3A4"/>
          </p15:clr>
        </p15:guide>
        <p15:guide id="15" pos="3024" userDrawn="1">
          <p15:clr>
            <a:srgbClr val="A4A3A4"/>
          </p15:clr>
        </p15:guide>
        <p15:guide id="16" pos="7680" userDrawn="1">
          <p15:clr>
            <a:srgbClr val="A4A3A4"/>
          </p15:clr>
        </p15:guide>
        <p15:guide id="20" pos="7219" userDrawn="1">
          <p15:clr>
            <a:srgbClr val="A4A3A4"/>
          </p15:clr>
        </p15:guide>
        <p15:guide id="23" orient="horz" pos="2500" userDrawn="1">
          <p15:clr>
            <a:srgbClr val="A4A3A4"/>
          </p15:clr>
        </p15:guide>
        <p15:guide id="24" pos="7265" userDrawn="1">
          <p15:clr>
            <a:srgbClr val="A4A3A4"/>
          </p15:clr>
        </p15:guide>
        <p15:guide id="37" orient="horz" pos="4320" userDrawn="1">
          <p15:clr>
            <a:srgbClr val="A4A3A4"/>
          </p15:clr>
        </p15:guide>
        <p15:guide id="39" orient="horz" pos="2137" userDrawn="1">
          <p15:clr>
            <a:srgbClr val="A4A3A4"/>
          </p15:clr>
        </p15:guide>
        <p15:guide id="40" orient="horz" pos="3816" userDrawn="1">
          <p15:clr>
            <a:srgbClr val="A4A3A4"/>
          </p15:clr>
        </p15:guide>
        <p15:guide id="41" orient="horz" pos="3385" userDrawn="1">
          <p15:clr>
            <a:srgbClr val="A4A3A4"/>
          </p15:clr>
        </p15:guide>
        <p15:guide id="42" pos="5360" userDrawn="1">
          <p15:clr>
            <a:srgbClr val="A4A3A4"/>
          </p15:clr>
        </p15:guide>
        <p15:guide id="43" orient="horz" pos="2931" userDrawn="1">
          <p15:clr>
            <a:srgbClr val="A4A3A4"/>
          </p15:clr>
        </p15:guide>
        <p15:guide id="44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1515"/>
    <a:srgbClr val="FFCDCD"/>
    <a:srgbClr val="FF9797"/>
    <a:srgbClr val="FFA7A7"/>
    <a:srgbClr val="FF4B4B"/>
    <a:srgbClr val="FF7171"/>
    <a:srgbClr val="FF0000"/>
    <a:srgbClr val="E10000"/>
    <a:srgbClr val="DC0000"/>
    <a:srgbClr val="D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90" y="90"/>
      </p:cViewPr>
      <p:guideLst>
        <p:guide orient="horz" pos="1638"/>
        <p:guide orient="horz" pos="2024"/>
        <p:guide orient="horz" pos="323"/>
        <p:guide orient="horz" pos="595"/>
        <p:guide pos="3840"/>
        <p:guide pos="3024"/>
        <p:guide pos="7680"/>
        <p:guide pos="7219"/>
        <p:guide orient="horz" pos="2500"/>
        <p:guide pos="7265"/>
        <p:guide orient="horz" pos="4320"/>
        <p:guide orient="horz" pos="2137"/>
        <p:guide orient="horz" pos="3816"/>
        <p:guide orient="horz" pos="3385"/>
        <p:guide pos="5360"/>
        <p:guide orient="horz" pos="2931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200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979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897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075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8384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783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4956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105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513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119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629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DF47B-E666-4EE7-941F-27AC7E50E497}" type="datetimeFigureOut">
              <a:rPr lang="sl-SI" smtClean="0"/>
              <a:t>18. 05. 2021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E84D-4673-4ACF-BBC4-E97D4E5EC03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431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.png"/><Relationship Id="rId18" Type="http://schemas.openxmlformats.org/officeDocument/2006/relationships/image" Target="../media/image54.jpeg"/><Relationship Id="rId26" Type="http://schemas.openxmlformats.org/officeDocument/2006/relationships/image" Target="../media/image60.jpeg"/><Relationship Id="rId3" Type="http://schemas.openxmlformats.org/officeDocument/2006/relationships/image" Target="../media/image40.png"/><Relationship Id="rId21" Type="http://schemas.openxmlformats.org/officeDocument/2006/relationships/image" Target="../media/image56.png"/><Relationship Id="rId34" Type="http://schemas.openxmlformats.org/officeDocument/2006/relationships/image" Target="../media/image66.png"/><Relationship Id="rId7" Type="http://schemas.openxmlformats.org/officeDocument/2006/relationships/hyperlink" Target="http://www.google.si/url?sa=i&amp;rct=j&amp;q=&amp;esrc=s&amp;source=images&amp;cd=&amp;cad=rja&amp;docid=XWgEAdqsGpuYXM&amp;tbnid=VgAAptfOwO9AhM:&amp;ved=0CAUQjRw&amp;url=http://trgovina-vendo.si/wagner/&amp;ei=5cTgUq-_AoTDtAbByoCABg&amp;bvm=bv.59568121,d.Yms&amp;psig=AFQjCNGMkjAG_UU3XuBSAsSeL1wAv7s0-Q&amp;ust=1390548567795560" TargetMode="External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59.gif"/><Relationship Id="rId33" Type="http://schemas.openxmlformats.org/officeDocument/2006/relationships/image" Target="../media/image65.wmf"/><Relationship Id="rId2" Type="http://schemas.openxmlformats.org/officeDocument/2006/relationships/image" Target="../media/image39.png"/><Relationship Id="rId16" Type="http://schemas.openxmlformats.org/officeDocument/2006/relationships/image" Target="../media/image52.jpeg"/><Relationship Id="rId20" Type="http://schemas.openxmlformats.org/officeDocument/2006/relationships/image" Target="../media/image55.gif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24" Type="http://schemas.openxmlformats.org/officeDocument/2006/relationships/hyperlink" Target="https://www.skov.com/EN" TargetMode="External"/><Relationship Id="rId32" Type="http://schemas.openxmlformats.org/officeDocument/2006/relationships/oleObject" Target="../embeddings/oleObject1.bin"/><Relationship Id="rId5" Type="http://schemas.openxmlformats.org/officeDocument/2006/relationships/image" Target="../media/image42.png"/><Relationship Id="rId15" Type="http://schemas.openxmlformats.org/officeDocument/2006/relationships/image" Target="../media/image51.jpeg"/><Relationship Id="rId23" Type="http://schemas.openxmlformats.org/officeDocument/2006/relationships/image" Target="../media/image58.jpeg"/><Relationship Id="rId28" Type="http://schemas.openxmlformats.org/officeDocument/2006/relationships/image" Target="../media/image61.jpeg"/><Relationship Id="rId36" Type="http://schemas.openxmlformats.org/officeDocument/2006/relationships/image" Target="../media/image68.png"/><Relationship Id="rId10" Type="http://schemas.openxmlformats.org/officeDocument/2006/relationships/image" Target="../media/image46.png"/><Relationship Id="rId19" Type="http://schemas.openxmlformats.org/officeDocument/2006/relationships/hyperlink" Target="http://www.starmix.de/index.asp?lng=deu" TargetMode="External"/><Relationship Id="rId31" Type="http://schemas.openxmlformats.org/officeDocument/2006/relationships/image" Target="../media/image64.gif"/><Relationship Id="rId4" Type="http://schemas.openxmlformats.org/officeDocument/2006/relationships/image" Target="../media/image41.pn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Relationship Id="rId22" Type="http://schemas.openxmlformats.org/officeDocument/2006/relationships/image" Target="../media/image57.png"/><Relationship Id="rId27" Type="http://schemas.openxmlformats.org/officeDocument/2006/relationships/hyperlink" Target="http://www.exhausto.com/" TargetMode="External"/><Relationship Id="rId30" Type="http://schemas.openxmlformats.org/officeDocument/2006/relationships/image" Target="../media/image63.jpeg"/><Relationship Id="rId35" Type="http://schemas.openxmlformats.org/officeDocument/2006/relationships/image" Target="../media/image67.png"/><Relationship Id="rId8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69916EE6-1331-43E4-BE33-814D1AB5B5A9}"/>
              </a:ext>
            </a:extLst>
          </p:cNvPr>
          <p:cNvGrpSpPr/>
          <p:nvPr/>
        </p:nvGrpSpPr>
        <p:grpSpPr>
          <a:xfrm>
            <a:off x="170676" y="2342681"/>
            <a:ext cx="11850647" cy="2172637"/>
            <a:chOff x="2090423" y="2685009"/>
            <a:chExt cx="8011154" cy="1468724"/>
          </a:xfrm>
        </p:grpSpPr>
        <p:pic>
          <p:nvPicPr>
            <p:cNvPr id="2" name="Slika 1">
              <a:extLst>
                <a:ext uri="{FF2B5EF4-FFF2-40B4-BE49-F238E27FC236}">
                  <a16:creationId xmlns:a16="http://schemas.microsoft.com/office/drawing/2014/main" id="{83BC0213-0977-4BDA-8689-9FBA90750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04425" y="2685009"/>
              <a:ext cx="2183149" cy="743991"/>
            </a:xfrm>
            <a:prstGeom prst="rect">
              <a:avLst/>
            </a:prstGeom>
          </p:spPr>
        </p:pic>
        <p:sp>
          <p:nvSpPr>
            <p:cNvPr id="3" name="PoljeZBesedilom 2">
              <a:extLst>
                <a:ext uri="{FF2B5EF4-FFF2-40B4-BE49-F238E27FC236}">
                  <a16:creationId xmlns:a16="http://schemas.microsoft.com/office/drawing/2014/main" id="{E4145758-B4B2-475D-923D-1783862A486E}"/>
                </a:ext>
              </a:extLst>
            </p:cNvPr>
            <p:cNvSpPr txBox="1"/>
            <p:nvPr/>
          </p:nvSpPr>
          <p:spPr bwMode="auto">
            <a:xfrm>
              <a:off x="2090423" y="3692068"/>
              <a:ext cx="801115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sl-SI" i="0" baseline="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 Semibold" panose="020B0702040204020203" pitchFamily="34" charset="0"/>
                </a:rPr>
                <a:t>PREDSTAVITEV DOMELA </a:t>
              </a:r>
            </a:p>
            <a:p>
              <a:pPr algn="ctr"/>
              <a:r>
                <a:rPr lang="sl-SI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Segoe UI Semibold" panose="020B0702040204020203" pitchFamily="34" charset="0"/>
                </a:rPr>
                <a:t>ŽELEZNIKI, 2021</a:t>
              </a:r>
              <a:endParaRPr lang="en-US" sz="1200" b="1" i="0" baseline="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endParaRPr>
            </a:p>
          </p:txBody>
        </p:sp>
      </p:grpSp>
      <p:sp>
        <p:nvSpPr>
          <p:cNvPr id="5" name="Šestkotnik 4">
            <a:extLst>
              <a:ext uri="{FF2B5EF4-FFF2-40B4-BE49-F238E27FC236}">
                <a16:creationId xmlns:a16="http://schemas.microsoft.com/office/drawing/2014/main" id="{A8B365DE-1F65-4114-875F-0E10C0D02939}"/>
              </a:ext>
            </a:extLst>
          </p:cNvPr>
          <p:cNvSpPr/>
          <p:nvPr/>
        </p:nvSpPr>
        <p:spPr>
          <a:xfrm>
            <a:off x="8768322" y="4855388"/>
            <a:ext cx="3769292" cy="3249391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Šestkotnik 5">
            <a:extLst>
              <a:ext uri="{FF2B5EF4-FFF2-40B4-BE49-F238E27FC236}">
                <a16:creationId xmlns:a16="http://schemas.microsoft.com/office/drawing/2014/main" id="{9E9D08B7-E795-4A1A-9C6F-C8BFDA867BAC}"/>
              </a:ext>
            </a:extLst>
          </p:cNvPr>
          <p:cNvSpPr/>
          <p:nvPr/>
        </p:nvSpPr>
        <p:spPr>
          <a:xfrm>
            <a:off x="-1249906" y="193939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" name="Šestkotnik 6">
            <a:extLst>
              <a:ext uri="{FF2B5EF4-FFF2-40B4-BE49-F238E27FC236}">
                <a16:creationId xmlns:a16="http://schemas.microsoft.com/office/drawing/2014/main" id="{6FE7D41E-F470-4E3A-9A39-9A5B33D6E1C1}"/>
              </a:ext>
            </a:extLst>
          </p:cNvPr>
          <p:cNvSpPr/>
          <p:nvPr/>
        </p:nvSpPr>
        <p:spPr>
          <a:xfrm>
            <a:off x="759869" y="85318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" name="Šestkotnik 7">
            <a:extLst>
              <a:ext uri="{FF2B5EF4-FFF2-40B4-BE49-F238E27FC236}">
                <a16:creationId xmlns:a16="http://schemas.microsoft.com/office/drawing/2014/main" id="{796D6818-80B0-43A6-9B51-27A440AD6F24}"/>
              </a:ext>
            </a:extLst>
          </p:cNvPr>
          <p:cNvSpPr/>
          <p:nvPr/>
        </p:nvSpPr>
        <p:spPr>
          <a:xfrm>
            <a:off x="-1249906" y="-233022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Šestkotnik 8">
            <a:extLst>
              <a:ext uri="{FF2B5EF4-FFF2-40B4-BE49-F238E27FC236}">
                <a16:creationId xmlns:a16="http://schemas.microsoft.com/office/drawing/2014/main" id="{07339E1D-5273-4F2E-B239-F5450CB07AA4}"/>
              </a:ext>
            </a:extLst>
          </p:cNvPr>
          <p:cNvSpPr/>
          <p:nvPr/>
        </p:nvSpPr>
        <p:spPr>
          <a:xfrm>
            <a:off x="759869" y="3025608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1" name="Šestkotnik 10">
            <a:extLst>
              <a:ext uri="{FF2B5EF4-FFF2-40B4-BE49-F238E27FC236}">
                <a16:creationId xmlns:a16="http://schemas.microsoft.com/office/drawing/2014/main" id="{2495E6E6-6AF0-4E71-9485-1A47D08C1F9E}"/>
              </a:ext>
            </a:extLst>
          </p:cNvPr>
          <p:cNvSpPr/>
          <p:nvPr/>
        </p:nvSpPr>
        <p:spPr>
          <a:xfrm>
            <a:off x="-1249906" y="4099931"/>
            <a:ext cx="2364914" cy="2038720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58740B6C-827A-4D89-BB1E-8E8066774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2108" y="5311919"/>
            <a:ext cx="2120247" cy="1238527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9DC8D58-4C62-4A44-9721-5DEE79FEC642}"/>
              </a:ext>
            </a:extLst>
          </p:cNvPr>
          <p:cNvSpPr txBox="1"/>
          <p:nvPr/>
        </p:nvSpPr>
        <p:spPr>
          <a:xfrm>
            <a:off x="-166427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</p:spTree>
    <p:extLst>
      <p:ext uri="{BB962C8B-B14F-4D97-AF65-F5344CB8AC3E}">
        <p14:creationId xmlns:p14="http://schemas.microsoft.com/office/powerpoint/2010/main" val="2817363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780746E1-BFAA-44EA-ABB2-EF8C94A6CA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3072451"/>
            <a:ext cx="4228228" cy="2085337"/>
          </a:xfrm>
          <a:prstGeom prst="rect">
            <a:avLst/>
          </a:prstGeom>
        </p:spPr>
      </p:pic>
      <p:pic>
        <p:nvPicPr>
          <p:cNvPr id="3" name="Slika 2" descr="Slika, ki vsebuje besede miza&#10;&#10;Opis je samodejno ustvarjen">
            <a:extLst>
              <a:ext uri="{FF2B5EF4-FFF2-40B4-BE49-F238E27FC236}">
                <a16:creationId xmlns:a16="http://schemas.microsoft.com/office/drawing/2014/main" id="{C9773BEE-A468-40E9-AFFC-32BA279B8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6250" y="2462394"/>
            <a:ext cx="2924604" cy="283076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005EA83-39D6-41CD-B95A-986B09F25D3E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9" name="TextBox 15">
            <a:extLst>
              <a:ext uri="{FF2B5EF4-FFF2-40B4-BE49-F238E27FC236}">
                <a16:creationId xmlns:a16="http://schemas.microsoft.com/office/drawing/2014/main" id="{014CB207-5405-44C1-A600-1A18F1F69E6C}"/>
              </a:ext>
            </a:extLst>
          </p:cNvPr>
          <p:cNvSpPr txBox="1"/>
          <p:nvPr/>
        </p:nvSpPr>
        <p:spPr>
          <a:xfrm>
            <a:off x="6431522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PRODAJA / PO TRGIH 2020 ( % )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" name="Slika 3" descr="Slika, ki vsebuje besede miza&#10;&#10;Opis je samodejno ustvarjen">
            <a:extLst>
              <a:ext uri="{FF2B5EF4-FFF2-40B4-BE49-F238E27FC236}">
                <a16:creationId xmlns:a16="http://schemas.microsoft.com/office/drawing/2014/main" id="{C7F2EA7F-2980-4B78-97DD-AC71C9282A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6319" y="1617524"/>
            <a:ext cx="2197634" cy="479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4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5">
            <a:extLst>
              <a:ext uri="{FF2B5EF4-FFF2-40B4-BE49-F238E27FC236}">
                <a16:creationId xmlns:a16="http://schemas.microsoft.com/office/drawing/2014/main" id="{9DF5B769-4862-473E-B59C-871A90D0C134}"/>
              </a:ext>
            </a:extLst>
          </p:cNvPr>
          <p:cNvSpPr txBox="1"/>
          <p:nvPr/>
        </p:nvSpPr>
        <p:spPr>
          <a:xfrm>
            <a:off x="7140874" y="427043"/>
            <a:ext cx="455663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PRODAJA / PO TRŽNIH SEGMENTIH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Slika 2" descr="Slika, ki vsebuje besede sedeče, cesta&#10;&#10;Opis je samodejno ustvarjen">
            <a:extLst>
              <a:ext uri="{FF2B5EF4-FFF2-40B4-BE49-F238E27FC236}">
                <a16:creationId xmlns:a16="http://schemas.microsoft.com/office/drawing/2014/main" id="{0ED4C003-1ACA-47A4-A802-B471518C2B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16" y="2762420"/>
            <a:ext cx="3969434" cy="2232807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30FBA88D-2672-49F1-AE09-1D28853477C8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pic>
        <p:nvPicPr>
          <p:cNvPr id="7" name="Slika 6" descr="Slika, ki vsebuje besede miza&#10;&#10;Opis je samodejno ustvarjen">
            <a:extLst>
              <a:ext uri="{FF2B5EF4-FFF2-40B4-BE49-F238E27FC236}">
                <a16:creationId xmlns:a16="http://schemas.microsoft.com/office/drawing/2014/main" id="{B2002479-7FF4-466C-883D-503E60B7B9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2501010"/>
            <a:ext cx="2814277" cy="2903414"/>
          </a:xfrm>
          <a:prstGeom prst="rect">
            <a:avLst/>
          </a:prstGeom>
        </p:spPr>
      </p:pic>
      <p:pic>
        <p:nvPicPr>
          <p:cNvPr id="14" name="Slika 13" descr="Slika, ki vsebuje besede miza&#10;&#10;Opis je samodejno ustvarjen">
            <a:extLst>
              <a:ext uri="{FF2B5EF4-FFF2-40B4-BE49-F238E27FC236}">
                <a16:creationId xmlns:a16="http://schemas.microsoft.com/office/drawing/2014/main" id="{416FB2E7-BF00-4202-A33B-AA624FE35E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8648" y="2945320"/>
            <a:ext cx="3039572" cy="203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11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>
            <a:extLst>
              <a:ext uri="{FF2B5EF4-FFF2-40B4-BE49-F238E27FC236}">
                <a16:creationId xmlns:a16="http://schemas.microsoft.com/office/drawing/2014/main" id="{E2E08824-7E66-4E2F-B699-A757BEBAE2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81153" y="2505656"/>
            <a:ext cx="2913166" cy="285792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6C5961D4-5895-41FF-8E60-D5A6A4CEAA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4776" y="3133873"/>
            <a:ext cx="3795226" cy="1861354"/>
          </a:xfrm>
          <a:prstGeom prst="rect">
            <a:avLst/>
          </a:prstGeom>
        </p:spPr>
      </p:pic>
      <p:pic>
        <p:nvPicPr>
          <p:cNvPr id="13" name="Slika 12" descr="Slika, ki vsebuje besede motor, zobnik&#10;&#10;Opis je samodejno ustvarjen">
            <a:extLst>
              <a:ext uri="{FF2B5EF4-FFF2-40B4-BE49-F238E27FC236}">
                <a16:creationId xmlns:a16="http://schemas.microsoft.com/office/drawing/2014/main" id="{A8868582-414D-42A2-99A5-A6292B9C1DF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5057" y="2817029"/>
            <a:ext cx="2618091" cy="2495041"/>
          </a:xfrm>
          <a:prstGeom prst="rect">
            <a:avLst/>
          </a:prstGeom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F3568345-E8A4-44D4-BFCE-D9AAF6AEE89A}"/>
              </a:ext>
            </a:extLst>
          </p:cNvPr>
          <p:cNvSpPr txBox="1"/>
          <p:nvPr/>
        </p:nvSpPr>
        <p:spPr>
          <a:xfrm>
            <a:off x="8516684" y="427043"/>
            <a:ext cx="315734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PRODAJA / PO IZDELKIH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0F73FB7A-5D92-4BB9-AE91-B83AA3A38299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</p:spTree>
    <p:extLst>
      <p:ext uri="{BB962C8B-B14F-4D97-AF65-F5344CB8AC3E}">
        <p14:creationId xmlns:p14="http://schemas.microsoft.com/office/powerpoint/2010/main" val="317471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427B162F-5ACB-45C7-BE58-BE5EBB3F1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9907" y="2271239"/>
            <a:ext cx="1413990" cy="32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4">
            <a:extLst>
              <a:ext uri="{FF2B5EF4-FFF2-40B4-BE49-F238E27FC236}">
                <a16:creationId xmlns:a16="http://schemas.microsoft.com/office/drawing/2014/main" id="{8697AA03-8C4A-4F84-AB3C-D663F46E04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7950" y="2256956"/>
            <a:ext cx="1644559" cy="350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1695947E-426E-4E46-8480-FEB9733608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22440" y="2253211"/>
            <a:ext cx="1519969" cy="34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4E182662-16AD-4549-AAF5-44EB2CA0C1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7770" y="2260359"/>
            <a:ext cx="1895636" cy="54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F52FC9AB-5A13-4BB4-9124-971EB0FF21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239" y="3224482"/>
            <a:ext cx="1592757" cy="41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https://encrypted-tbn0.gstatic.com/images?q=tbn:ANd9GcTT5AJsaorp7Q-ir5nA4Yu0mg6PE0ek4F9ET1SkFdEJ8JhHIAUBFg">
            <a:hlinkClick r:id="rId7"/>
            <a:extLst>
              <a:ext uri="{FF2B5EF4-FFF2-40B4-BE49-F238E27FC236}">
                <a16:creationId xmlns:a16="http://schemas.microsoft.com/office/drawing/2014/main" id="{BFB7A8C1-E308-4256-BFB4-0F235BDAF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11" y="3043995"/>
            <a:ext cx="921842" cy="7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4">
            <a:extLst>
              <a:ext uri="{FF2B5EF4-FFF2-40B4-BE49-F238E27FC236}">
                <a16:creationId xmlns:a16="http://schemas.microsoft.com/office/drawing/2014/main" id="{50956622-5596-4CAB-94DF-F6FC6779287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11" y="2290806"/>
            <a:ext cx="1724598" cy="405943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006B5919-30C2-4AB7-B960-2F36467C906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7156" y="3164492"/>
            <a:ext cx="1882533" cy="497343"/>
          </a:xfrm>
          <a:prstGeom prst="rect">
            <a:avLst/>
          </a:prstGeom>
        </p:spPr>
      </p:pic>
      <p:pic>
        <p:nvPicPr>
          <p:cNvPr id="27" name="Slika 26">
            <a:extLst>
              <a:ext uri="{FF2B5EF4-FFF2-40B4-BE49-F238E27FC236}">
                <a16:creationId xmlns:a16="http://schemas.microsoft.com/office/drawing/2014/main" id="{DA136CA5-1942-4EEB-B420-0EF1091982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1298" y="3168540"/>
            <a:ext cx="1644559" cy="482026"/>
          </a:xfrm>
          <a:prstGeom prst="rect">
            <a:avLst/>
          </a:prstGeom>
        </p:spPr>
      </p:pic>
      <p:pic>
        <p:nvPicPr>
          <p:cNvPr id="30" name="Slika 29">
            <a:extLst>
              <a:ext uri="{FF2B5EF4-FFF2-40B4-BE49-F238E27FC236}">
                <a16:creationId xmlns:a16="http://schemas.microsoft.com/office/drawing/2014/main" id="{7D773DB0-D771-4334-BEB0-DA742589AEE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9445" y="3267613"/>
            <a:ext cx="1064544" cy="283878"/>
          </a:xfrm>
          <a:prstGeom prst="rect">
            <a:avLst/>
          </a:prstGeom>
        </p:spPr>
      </p:pic>
      <p:pic>
        <p:nvPicPr>
          <p:cNvPr id="31" name="Picture 19">
            <a:extLst>
              <a:ext uri="{FF2B5EF4-FFF2-40B4-BE49-F238E27FC236}">
                <a16:creationId xmlns:a16="http://schemas.microsoft.com/office/drawing/2014/main" id="{023C4390-FC99-4F94-9E8B-CD76B7B22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11" y="4111700"/>
            <a:ext cx="1385566" cy="406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" name="Slika 31">
            <a:extLst>
              <a:ext uri="{FF2B5EF4-FFF2-40B4-BE49-F238E27FC236}">
                <a16:creationId xmlns:a16="http://schemas.microsoft.com/office/drawing/2014/main" id="{7F5B19B9-70D2-457B-B873-B26A9B48483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1867" y="4108742"/>
            <a:ext cx="1515190" cy="304561"/>
          </a:xfrm>
          <a:prstGeom prst="rect">
            <a:avLst/>
          </a:prstGeom>
        </p:spPr>
      </p:pic>
      <p:pic>
        <p:nvPicPr>
          <p:cNvPr id="33" name="Slika 32">
            <a:extLst>
              <a:ext uri="{FF2B5EF4-FFF2-40B4-BE49-F238E27FC236}">
                <a16:creationId xmlns:a16="http://schemas.microsoft.com/office/drawing/2014/main" id="{9E99A215-0F65-479C-BD04-11C3AB174A0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033" y="4161252"/>
            <a:ext cx="1146393" cy="405823"/>
          </a:xfrm>
          <a:prstGeom prst="rect">
            <a:avLst/>
          </a:prstGeom>
        </p:spPr>
      </p:pic>
      <p:pic>
        <p:nvPicPr>
          <p:cNvPr id="34" name="Slika 33">
            <a:extLst>
              <a:ext uri="{FF2B5EF4-FFF2-40B4-BE49-F238E27FC236}">
                <a16:creationId xmlns:a16="http://schemas.microsoft.com/office/drawing/2014/main" id="{1ECB8FB2-CFCC-4941-8213-A385530A3B39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7966" y="3979828"/>
            <a:ext cx="1146393" cy="587247"/>
          </a:xfrm>
          <a:prstGeom prst="rect">
            <a:avLst/>
          </a:prstGeom>
        </p:spPr>
      </p:pic>
      <p:pic>
        <p:nvPicPr>
          <p:cNvPr id="35" name="Slika 34">
            <a:extLst>
              <a:ext uri="{FF2B5EF4-FFF2-40B4-BE49-F238E27FC236}">
                <a16:creationId xmlns:a16="http://schemas.microsoft.com/office/drawing/2014/main" id="{75F53BCD-834A-4FE2-B24D-E4AF083951E8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0584" y="4171847"/>
            <a:ext cx="1859289" cy="202097"/>
          </a:xfrm>
          <a:prstGeom prst="rect">
            <a:avLst/>
          </a:prstGeom>
        </p:spPr>
      </p:pic>
      <p:pic>
        <p:nvPicPr>
          <p:cNvPr id="36" name="Slika 35">
            <a:extLst>
              <a:ext uri="{FF2B5EF4-FFF2-40B4-BE49-F238E27FC236}">
                <a16:creationId xmlns:a16="http://schemas.microsoft.com/office/drawing/2014/main" id="{AA0EB7F8-069B-433E-AB53-16DE9CD2839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8282" y="3884496"/>
            <a:ext cx="1326870" cy="777913"/>
          </a:xfrm>
          <a:prstGeom prst="rect">
            <a:avLst/>
          </a:prstGeom>
        </p:spPr>
      </p:pic>
      <p:pic>
        <p:nvPicPr>
          <p:cNvPr id="38" name="Slika 37" descr="http://www.starmix.de/images/logo.gif">
            <a:hlinkClick r:id="rId19"/>
            <a:extLst>
              <a:ext uri="{FF2B5EF4-FFF2-40B4-BE49-F238E27FC236}">
                <a16:creationId xmlns:a16="http://schemas.microsoft.com/office/drawing/2014/main" id="{E467A8A4-D4E2-42CB-8D38-A037B838D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29" y="4854841"/>
            <a:ext cx="1014875" cy="34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9">
            <a:extLst>
              <a:ext uri="{FF2B5EF4-FFF2-40B4-BE49-F238E27FC236}">
                <a16:creationId xmlns:a16="http://schemas.microsoft.com/office/drawing/2014/main" id="{0A293AD6-C008-49D1-AF06-14641753E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299" y="4687681"/>
            <a:ext cx="751452" cy="681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" name="Picture 12">
            <a:extLst>
              <a:ext uri="{FF2B5EF4-FFF2-40B4-BE49-F238E27FC236}">
                <a16:creationId xmlns:a16="http://schemas.microsoft.com/office/drawing/2014/main" id="{A11D2883-6DE4-418C-8CFD-A85CBE36D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6975" y="4931487"/>
            <a:ext cx="1175163" cy="469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2" name="Slika 15" descr="ebm-papst Mulfingen GmbH &amp; Co. KG">
            <a:extLst>
              <a:ext uri="{FF2B5EF4-FFF2-40B4-BE49-F238E27FC236}">
                <a16:creationId xmlns:a16="http://schemas.microsoft.com/office/drawing/2014/main" id="{54F5669C-73B8-48AF-87AA-FCD8CDF3B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0275" y="4911384"/>
            <a:ext cx="1318006" cy="48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Slika 30" descr="SKOV A/S - Climate for Growth">
            <a:hlinkClick r:id="rId24"/>
            <a:extLst>
              <a:ext uri="{FF2B5EF4-FFF2-40B4-BE49-F238E27FC236}">
                <a16:creationId xmlns:a16="http://schemas.microsoft.com/office/drawing/2014/main" id="{87AC3A41-914D-4314-923E-4597F5AD7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4459" y="5012010"/>
            <a:ext cx="998236" cy="36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Slika 43" descr="Slika, ki vsebuje besede besedilo&#10;&#10;Opis je samodejno ustvarjen">
            <a:extLst>
              <a:ext uri="{FF2B5EF4-FFF2-40B4-BE49-F238E27FC236}">
                <a16:creationId xmlns:a16="http://schemas.microsoft.com/office/drawing/2014/main" id="{1759C1FC-B1C4-4C78-BC26-89BB9E6FDCB8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3119" y="4818446"/>
            <a:ext cx="1596183" cy="675468"/>
          </a:xfrm>
          <a:prstGeom prst="rect">
            <a:avLst/>
          </a:prstGeom>
        </p:spPr>
      </p:pic>
      <p:pic>
        <p:nvPicPr>
          <p:cNvPr id="45" name="Slika 22" descr="http://www.exhausto.com/~/media/Global/Images/Design%20elements/EXHAUSTO%20logoes/Logo%20EXHAUSTO/EXHAUSTO-logo%202.jpg?h=50&amp;la=en-GB&amp;w=215">
            <a:hlinkClick r:id="rId27" tooltip="EXHAUSTO"/>
            <a:extLst>
              <a:ext uri="{FF2B5EF4-FFF2-40B4-BE49-F238E27FC236}">
                <a16:creationId xmlns:a16="http://schemas.microsoft.com/office/drawing/2014/main" id="{C232D2F5-AA71-4D45-B8A7-FEA4D7901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0" y="5767674"/>
            <a:ext cx="1647870" cy="33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Slika 45">
            <a:extLst>
              <a:ext uri="{FF2B5EF4-FFF2-40B4-BE49-F238E27FC236}">
                <a16:creationId xmlns:a16="http://schemas.microsoft.com/office/drawing/2014/main" id="{76FF26A5-B105-4523-A949-914353A66792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7555" y="5765334"/>
            <a:ext cx="1647871" cy="291124"/>
          </a:xfrm>
          <a:prstGeom prst="rect">
            <a:avLst/>
          </a:prstGeom>
        </p:spPr>
      </p:pic>
      <p:pic>
        <p:nvPicPr>
          <p:cNvPr id="47" name="Picture 29" descr="http://www.midwestlasers.com/images/purex.jpg">
            <a:extLst>
              <a:ext uri="{FF2B5EF4-FFF2-40B4-BE49-F238E27FC236}">
                <a16:creationId xmlns:a16="http://schemas.microsoft.com/office/drawing/2014/main" id="{86AF532F-12B8-4ABA-9FEE-47B4A3FAE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62511" y="5740769"/>
            <a:ext cx="1022583" cy="36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Slika 47">
            <a:extLst>
              <a:ext uri="{FF2B5EF4-FFF2-40B4-BE49-F238E27FC236}">
                <a16:creationId xmlns:a16="http://schemas.microsoft.com/office/drawing/2014/main" id="{B15D5D2E-03CD-4FE7-94A0-DEC4FFB6550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2179" y="5821514"/>
            <a:ext cx="1355723" cy="202096"/>
          </a:xfrm>
          <a:prstGeom prst="rect">
            <a:avLst/>
          </a:prstGeom>
        </p:spPr>
      </p:pic>
      <p:graphicFrame>
        <p:nvGraphicFramePr>
          <p:cNvPr id="49" name="Predmet 48">
            <a:extLst>
              <a:ext uri="{FF2B5EF4-FFF2-40B4-BE49-F238E27FC236}">
                <a16:creationId xmlns:a16="http://schemas.microsoft.com/office/drawing/2014/main" id="{C373F049-326A-477F-990F-B331831D42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350974"/>
              </p:ext>
            </p:extLst>
          </p:nvPr>
        </p:nvGraphicFramePr>
        <p:xfrm>
          <a:off x="8781810" y="5675751"/>
          <a:ext cx="3052943" cy="493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2" imgW="0" imgH="360" progId="FoxitPhantomPDF.Document">
                  <p:embed/>
                </p:oleObj>
              </mc:Choice>
              <mc:Fallback>
                <p:oleObj name="PDF" r:id="rId32" imgW="0" imgH="360" progId="FoxitPhantomPDF.Document">
                  <p:embed/>
                  <p:pic>
                    <p:nvPicPr>
                      <p:cNvPr id="33" name="Predmet 32">
                        <a:extLst>
                          <a:ext uri="{FF2B5EF4-FFF2-40B4-BE49-F238E27FC236}">
                            <a16:creationId xmlns:a16="http://schemas.microsoft.com/office/drawing/2014/main" id="{465D4704-6613-415C-8BF7-A1E90CC6F1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781810" y="5675751"/>
                        <a:ext cx="3052943" cy="493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D0FF62FE-B8D1-4314-8619-3AFCC4E675EC}"/>
              </a:ext>
            </a:extLst>
          </p:cNvPr>
          <p:cNvPicPr>
            <a:picLocks noChangeAspect="1"/>
          </p:cNvPicPr>
          <p:nvPr/>
        </p:nvPicPr>
        <p:blipFill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1091" y="2214723"/>
            <a:ext cx="751008" cy="482026"/>
          </a:xfrm>
          <a:prstGeom prst="rect">
            <a:avLst/>
          </a:prstGeom>
        </p:spPr>
      </p:pic>
      <p:pic>
        <p:nvPicPr>
          <p:cNvPr id="8" name="Slika 7" descr="Slika, ki vsebuje besede besedilo&#10;&#10;Opis je samodejno ustvarjen">
            <a:extLst>
              <a:ext uri="{FF2B5EF4-FFF2-40B4-BE49-F238E27FC236}">
                <a16:creationId xmlns:a16="http://schemas.microsoft.com/office/drawing/2014/main" id="{D763B202-952E-4BBF-A390-18832C4AEB86}"/>
              </a:ext>
            </a:extLst>
          </p:cNvPr>
          <p:cNvPicPr>
            <a:picLocks noChangeAspect="1"/>
          </p:cNvPicPr>
          <p:nvPr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0746" y="4832909"/>
            <a:ext cx="1071825" cy="568067"/>
          </a:xfrm>
          <a:prstGeom prst="rect">
            <a:avLst/>
          </a:prstGeom>
        </p:spPr>
      </p:pic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84A489DF-1D5A-4BA1-98E3-67D34DD6C0FE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5B25114C-5B25-4735-808A-7B219C395274}"/>
              </a:ext>
            </a:extLst>
          </p:cNvPr>
          <p:cNvSpPr txBox="1"/>
          <p:nvPr/>
        </p:nvSpPr>
        <p:spPr>
          <a:xfrm>
            <a:off x="6407966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KUPCI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DD4D397-5B65-4658-8F60-569180E295DC}"/>
              </a:ext>
            </a:extLst>
          </p:cNvPr>
          <p:cNvPicPr>
            <a:picLocks noChangeAspect="1"/>
          </p:cNvPicPr>
          <p:nvPr/>
        </p:nvPicPr>
        <p:blipFill>
          <a:blip r:embed="rId3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4029" y="3164492"/>
            <a:ext cx="1245273" cy="50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46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Šestkotnik 56">
            <a:extLst>
              <a:ext uri="{FF2B5EF4-FFF2-40B4-BE49-F238E27FC236}">
                <a16:creationId xmlns:a16="http://schemas.microsoft.com/office/drawing/2014/main" id="{F5F5AAB8-91A4-40DC-BDCB-5E0E1EAACAAE}"/>
              </a:ext>
            </a:extLst>
          </p:cNvPr>
          <p:cNvSpPr/>
          <p:nvPr/>
        </p:nvSpPr>
        <p:spPr>
          <a:xfrm>
            <a:off x="-248574" y="2312797"/>
            <a:ext cx="3981599" cy="343241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5" name="Šestkotnik 54">
            <a:extLst>
              <a:ext uri="{FF2B5EF4-FFF2-40B4-BE49-F238E27FC236}">
                <a16:creationId xmlns:a16="http://schemas.microsoft.com/office/drawing/2014/main" id="{F6CBD3C8-0581-4D47-AB20-B49DAF14ED89}"/>
              </a:ext>
            </a:extLst>
          </p:cNvPr>
          <p:cNvSpPr/>
          <p:nvPr/>
        </p:nvSpPr>
        <p:spPr>
          <a:xfrm>
            <a:off x="8379398" y="2356804"/>
            <a:ext cx="4008250" cy="345538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4" name="Šestkotnik 53">
            <a:extLst>
              <a:ext uri="{FF2B5EF4-FFF2-40B4-BE49-F238E27FC236}">
                <a16:creationId xmlns:a16="http://schemas.microsoft.com/office/drawing/2014/main" id="{2D386C47-1B6C-42A5-89F1-BB54151ECBB7}"/>
              </a:ext>
            </a:extLst>
          </p:cNvPr>
          <p:cNvSpPr/>
          <p:nvPr/>
        </p:nvSpPr>
        <p:spPr>
          <a:xfrm>
            <a:off x="5548082" y="2356804"/>
            <a:ext cx="3981599" cy="3432412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3" name="Šestkotnik 52">
            <a:extLst>
              <a:ext uri="{FF2B5EF4-FFF2-40B4-BE49-F238E27FC236}">
                <a16:creationId xmlns:a16="http://schemas.microsoft.com/office/drawing/2014/main" id="{9A3D3454-2922-4CE0-9BAE-AECC69953AF0}"/>
              </a:ext>
            </a:extLst>
          </p:cNvPr>
          <p:cNvSpPr/>
          <p:nvPr/>
        </p:nvSpPr>
        <p:spPr>
          <a:xfrm>
            <a:off x="2640583" y="2333829"/>
            <a:ext cx="4008250" cy="3455387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0" name="Pravokotnik 59">
            <a:extLst>
              <a:ext uri="{FF2B5EF4-FFF2-40B4-BE49-F238E27FC236}">
                <a16:creationId xmlns:a16="http://schemas.microsoft.com/office/drawing/2014/main" id="{B4B48416-91A2-425F-BCE5-C3BAED06D610}"/>
              </a:ext>
            </a:extLst>
          </p:cNvPr>
          <p:cNvSpPr/>
          <p:nvPr/>
        </p:nvSpPr>
        <p:spPr>
          <a:xfrm>
            <a:off x="658813" y="1558011"/>
            <a:ext cx="10874375" cy="638364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A40E2FB3-207A-4F6B-92B2-4A5143E943BD}"/>
              </a:ext>
            </a:extLst>
          </p:cNvPr>
          <p:cNvSpPr txBox="1"/>
          <p:nvPr/>
        </p:nvSpPr>
        <p:spPr bwMode="auto">
          <a:xfrm>
            <a:off x="1033222" y="3081790"/>
            <a:ext cx="1393205" cy="203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Elektronsko komutirani motorji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DC motorji s trajnimi magneti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Univerzalni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kolektorski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motorji</a:t>
            </a:r>
          </a:p>
          <a:p>
            <a:endParaRPr lang="sl-SI" sz="1600" b="1" i="0" baseline="0" dirty="0"/>
          </a:p>
        </p:txBody>
      </p:sp>
      <p:sp>
        <p:nvSpPr>
          <p:cNvPr id="56" name="Pravokotnik 55">
            <a:extLst>
              <a:ext uri="{FF2B5EF4-FFF2-40B4-BE49-F238E27FC236}">
                <a16:creationId xmlns:a16="http://schemas.microsoft.com/office/drawing/2014/main" id="{29750FE6-E6F3-4045-A7A8-FDE9BDCA683C}"/>
              </a:ext>
            </a:extLst>
          </p:cNvPr>
          <p:cNvSpPr/>
          <p:nvPr/>
        </p:nvSpPr>
        <p:spPr>
          <a:xfrm>
            <a:off x="856325" y="1573520"/>
            <a:ext cx="1747001" cy="632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Aplikacije za profesionalno in domačo uporabo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79980A20-949F-4EB5-B623-B9B7E6A228A2}"/>
              </a:ext>
            </a:extLst>
          </p:cNvPr>
          <p:cNvSpPr txBox="1"/>
          <p:nvPr/>
        </p:nvSpPr>
        <p:spPr bwMode="auto">
          <a:xfrm>
            <a:off x="3305868" y="2397356"/>
            <a:ext cx="2700589" cy="3577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Štancanje elektro pločevine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Nabrizgavanje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 plastične izolacije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Izdelki iz BMC duroplasta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Orodjarna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Avtomatizacija in robotizacija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Zastopstva in prodaja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Prezračevanje in odsesavanje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Tiskarska industrija</a:t>
            </a:r>
          </a:p>
          <a:p>
            <a:pPr lvl="0" algn="ctr" defTabSz="533400">
              <a:lnSpc>
                <a:spcPct val="15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Kompresorji in črpalke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600" b="1" i="0" baseline="0" dirty="0"/>
          </a:p>
        </p:txBody>
      </p:sp>
      <p:sp>
        <p:nvSpPr>
          <p:cNvPr id="38" name="Pravokotnik 37">
            <a:extLst>
              <a:ext uri="{FF2B5EF4-FFF2-40B4-BE49-F238E27FC236}">
                <a16:creationId xmlns:a16="http://schemas.microsoft.com/office/drawing/2014/main" id="{D596EA8C-0DAC-4E43-B0CA-9F22A37908E6}"/>
              </a:ext>
            </a:extLst>
          </p:cNvPr>
          <p:cNvSpPr/>
          <p:nvPr/>
        </p:nvSpPr>
        <p:spPr>
          <a:xfrm>
            <a:off x="3782663" y="1745942"/>
            <a:ext cx="1747001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Industrijska oprema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9" name="PoljeZBesedilom 38">
            <a:extLst>
              <a:ext uri="{FF2B5EF4-FFF2-40B4-BE49-F238E27FC236}">
                <a16:creationId xmlns:a16="http://schemas.microsoft.com/office/drawing/2014/main" id="{510162C8-0D64-4433-8714-EECBEEAE79EE}"/>
              </a:ext>
            </a:extLst>
          </p:cNvPr>
          <p:cNvSpPr txBox="1"/>
          <p:nvPr/>
        </p:nvSpPr>
        <p:spPr bwMode="auto">
          <a:xfrm>
            <a:off x="6820168" y="2717639"/>
            <a:ext cx="1393205" cy="299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Centrifuge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Homogenizatorji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Stresalniki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Mešalniki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Inkubatorji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Vodne banje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600" b="1" i="0" baseline="0" dirty="0"/>
          </a:p>
        </p:txBody>
      </p:sp>
      <p:sp>
        <p:nvSpPr>
          <p:cNvPr id="40" name="Pravokotnik 39">
            <a:extLst>
              <a:ext uri="{FF2B5EF4-FFF2-40B4-BE49-F238E27FC236}">
                <a16:creationId xmlns:a16="http://schemas.microsoft.com/office/drawing/2014/main" id="{51BDDE63-1FB9-4817-9CB5-EF5AE5B7BC72}"/>
              </a:ext>
            </a:extLst>
          </p:cNvPr>
          <p:cNvSpPr/>
          <p:nvPr/>
        </p:nvSpPr>
        <p:spPr>
          <a:xfrm>
            <a:off x="6665382" y="1663591"/>
            <a:ext cx="1747001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Medicinska in laboratorijska oprema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1" name="PoljeZBesedilom 40">
            <a:extLst>
              <a:ext uri="{FF2B5EF4-FFF2-40B4-BE49-F238E27FC236}">
                <a16:creationId xmlns:a16="http://schemas.microsoft.com/office/drawing/2014/main" id="{4D79A016-2E0D-459E-BEDB-316E96A62FF4}"/>
              </a:ext>
            </a:extLst>
          </p:cNvPr>
          <p:cNvSpPr txBox="1"/>
          <p:nvPr/>
        </p:nvSpPr>
        <p:spPr bwMode="auto">
          <a:xfrm>
            <a:off x="9528666" y="2914119"/>
            <a:ext cx="1790316" cy="27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Avtomobilski program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E-kolo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E-skuter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Gorivne celice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Microsoft YaHei" charset="-122"/>
            </a:endParaRP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Komponente</a:t>
            </a:r>
          </a:p>
          <a:p>
            <a:pPr lvl="0" algn="ctr" defTabSz="533400">
              <a:lnSpc>
                <a:spcPct val="90000"/>
              </a:lnSpc>
              <a:spcAft>
                <a:spcPct val="35000"/>
              </a:spcAft>
            </a:pP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sz="1600" b="1" i="0" baseline="0" dirty="0"/>
          </a:p>
        </p:txBody>
      </p:sp>
      <p:sp>
        <p:nvSpPr>
          <p:cNvPr id="42" name="Pravokotnik 41">
            <a:extLst>
              <a:ext uri="{FF2B5EF4-FFF2-40B4-BE49-F238E27FC236}">
                <a16:creationId xmlns:a16="http://schemas.microsoft.com/office/drawing/2014/main" id="{95A49937-6E98-4B7B-8405-0EE0CB28CD26}"/>
              </a:ext>
            </a:extLst>
          </p:cNvPr>
          <p:cNvSpPr/>
          <p:nvPr/>
        </p:nvSpPr>
        <p:spPr>
          <a:xfrm>
            <a:off x="9543265" y="1753616"/>
            <a:ext cx="1747001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E-mobilnost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3" name="Pravokotnik 42">
            <a:extLst>
              <a:ext uri="{FF2B5EF4-FFF2-40B4-BE49-F238E27FC236}">
                <a16:creationId xmlns:a16="http://schemas.microsoft.com/office/drawing/2014/main" id="{58B0299C-376E-4D1A-8F25-E64AF662A272}"/>
              </a:ext>
            </a:extLst>
          </p:cNvPr>
          <p:cNvSpPr/>
          <p:nvPr/>
        </p:nvSpPr>
        <p:spPr>
          <a:xfrm>
            <a:off x="330412" y="6398293"/>
            <a:ext cx="11518366" cy="272382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4" name="Pravokotnik 43">
            <a:extLst>
              <a:ext uri="{FF2B5EF4-FFF2-40B4-BE49-F238E27FC236}">
                <a16:creationId xmlns:a16="http://schemas.microsoft.com/office/drawing/2014/main" id="{68C8F4E5-3DE2-4676-9F08-E63AFF36FAFD}"/>
              </a:ext>
            </a:extLst>
          </p:cNvPr>
          <p:cNvSpPr/>
          <p:nvPr/>
        </p:nvSpPr>
        <p:spPr>
          <a:xfrm>
            <a:off x="330412" y="6013171"/>
            <a:ext cx="11518366" cy="27238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Pravokotnik 44">
            <a:extLst>
              <a:ext uri="{FF2B5EF4-FFF2-40B4-BE49-F238E27FC236}">
                <a16:creationId xmlns:a16="http://schemas.microsoft.com/office/drawing/2014/main" id="{70E8BC45-335E-48EF-96C7-AA1B3E2C9A8B}"/>
              </a:ext>
            </a:extLst>
          </p:cNvPr>
          <p:cNvSpPr/>
          <p:nvPr/>
        </p:nvSpPr>
        <p:spPr>
          <a:xfrm>
            <a:off x="5048825" y="6395277"/>
            <a:ext cx="2317917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bg1"/>
                </a:solidFill>
                <a:ea typeface="Microsoft YaHei" charset="-122"/>
              </a:rPr>
              <a:t>Komponente, orodja in oprema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6" name="Pravokotnik 45">
            <a:extLst>
              <a:ext uri="{FF2B5EF4-FFF2-40B4-BE49-F238E27FC236}">
                <a16:creationId xmlns:a16="http://schemas.microsoft.com/office/drawing/2014/main" id="{E27A4389-A2FE-4957-9A8D-DF016DCF8C09}"/>
              </a:ext>
            </a:extLst>
          </p:cNvPr>
          <p:cNvSpPr/>
          <p:nvPr/>
        </p:nvSpPr>
        <p:spPr>
          <a:xfrm>
            <a:off x="3288229" y="6025731"/>
            <a:ext cx="5904500" cy="2723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33400">
              <a:lnSpc>
                <a:spcPct val="90000"/>
              </a:lnSpc>
              <a:spcAft>
                <a:spcPct val="35000"/>
              </a:spcAft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Izdelki iz duroplasta, izdelki iz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elektropločevine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Microsoft YaHei" charset="-122"/>
              </a:rPr>
              <a:t>, nabrizgani statorski in rotorski paketi</a:t>
            </a:r>
            <a:endParaRPr lang="en-US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303A9CB4-9E7F-4E15-8C6A-CF2EC9D2B4FA}"/>
              </a:ext>
            </a:extLst>
          </p:cNvPr>
          <p:cNvSpPr txBox="1"/>
          <p:nvPr/>
        </p:nvSpPr>
        <p:spPr>
          <a:xfrm>
            <a:off x="6407966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VERTIKALNA INTEGRIRANOST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40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avokotnik 17">
            <a:extLst>
              <a:ext uri="{FF2B5EF4-FFF2-40B4-BE49-F238E27FC236}">
                <a16:creationId xmlns:a16="http://schemas.microsoft.com/office/drawing/2014/main" id="{B012F7B7-3D56-4D9A-8EE6-C2DC9A392472}"/>
              </a:ext>
            </a:extLst>
          </p:cNvPr>
          <p:cNvSpPr/>
          <p:nvPr/>
        </p:nvSpPr>
        <p:spPr>
          <a:xfrm>
            <a:off x="669905" y="5578768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C18A8553-A038-4A3F-ADFC-47FCD4BAAC39}"/>
              </a:ext>
            </a:extLst>
          </p:cNvPr>
          <p:cNvSpPr/>
          <p:nvPr/>
        </p:nvSpPr>
        <p:spPr>
          <a:xfrm>
            <a:off x="669905" y="5127570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710C8A3A-6AAA-4DFD-B4DF-8B2F1804E50A}"/>
              </a:ext>
            </a:extLst>
          </p:cNvPr>
          <p:cNvSpPr/>
          <p:nvPr/>
        </p:nvSpPr>
        <p:spPr>
          <a:xfrm>
            <a:off x="658813" y="4664303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5C213A9A-0829-4BF9-B297-A67EFD360E84}"/>
              </a:ext>
            </a:extLst>
          </p:cNvPr>
          <p:cNvSpPr/>
          <p:nvPr/>
        </p:nvSpPr>
        <p:spPr>
          <a:xfrm>
            <a:off x="669905" y="4213105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9E2FF2D1-7BFD-4F22-AB60-927D9DC4A22C}"/>
              </a:ext>
            </a:extLst>
          </p:cNvPr>
          <p:cNvSpPr/>
          <p:nvPr/>
        </p:nvSpPr>
        <p:spPr>
          <a:xfrm>
            <a:off x="669905" y="3749838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D7D0A1B0-E385-4DC5-9DC3-1D4830727D10}"/>
              </a:ext>
            </a:extLst>
          </p:cNvPr>
          <p:cNvSpPr/>
          <p:nvPr/>
        </p:nvSpPr>
        <p:spPr>
          <a:xfrm>
            <a:off x="658813" y="3297200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A115B66E-49B8-4752-B555-6AA8AD2D0832}"/>
              </a:ext>
            </a:extLst>
          </p:cNvPr>
          <p:cNvSpPr/>
          <p:nvPr/>
        </p:nvSpPr>
        <p:spPr>
          <a:xfrm>
            <a:off x="658813" y="2828834"/>
            <a:ext cx="4716462" cy="206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A9D053C8-025D-471E-A1AF-9AFAE9A7BE9E}"/>
              </a:ext>
            </a:extLst>
          </p:cNvPr>
          <p:cNvSpPr txBox="1"/>
          <p:nvPr/>
        </p:nvSpPr>
        <p:spPr>
          <a:xfrm>
            <a:off x="577818" y="2090162"/>
            <a:ext cx="2949154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sl-SI" sz="15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b="1" dirty="0">
                <a:solidFill>
                  <a:srgbClr val="FF0000"/>
                </a:solidFill>
                <a:ea typeface="Segoe UI Emoji" panose="020B0502040204020203" pitchFamily="34" charset="0"/>
              </a:rPr>
              <a:t>KUPCI</a:t>
            </a:r>
          </a:p>
          <a:p>
            <a:pPr>
              <a:defRPr/>
            </a:pP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ELECTROLUX, Švedska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STIHL,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NILFISK ALTO, Danska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STEIN &amp; CO,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PHILIPS, Avstrija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ROBERT THOMAS,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HYLA, Slovenija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WESSEL-WERK,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ROWENTA, Francija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FAKIR,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GLEN DIMPLEX,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SINGER SEWING MACHINE, Kitajska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FESTOOL, Nemčija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PHILIPS, Nizozemska</a:t>
            </a: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CFAC30E0-3E17-459C-95E5-8B11BE92BCC6}"/>
              </a:ext>
            </a:extLst>
          </p:cNvPr>
          <p:cNvSpPr txBox="1"/>
          <p:nvPr/>
        </p:nvSpPr>
        <p:spPr>
          <a:xfrm>
            <a:off x="3719699" y="2090161"/>
            <a:ext cx="1751333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sl-SI" sz="15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b="1" dirty="0">
                <a:solidFill>
                  <a:srgbClr val="FF0000"/>
                </a:solidFill>
                <a:ea typeface="Segoe UI Emoji" panose="020B0502040204020203" pitchFamily="34" charset="0"/>
              </a:rPr>
              <a:t>LETA SODELOVANJA</a:t>
            </a:r>
          </a:p>
          <a:p>
            <a:pPr>
              <a:defRPr/>
            </a:pPr>
            <a:endParaRPr lang="sl-SI" sz="15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47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39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33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28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27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26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26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24</a:t>
            </a:r>
          </a:p>
          <a:p>
            <a:pPr>
              <a:defRPr/>
            </a:pPr>
            <a:r>
              <a:rPr lang="sl-SI" sz="15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17</a:t>
            </a: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20" name="Šestkotnik 19">
            <a:extLst>
              <a:ext uri="{FF2B5EF4-FFF2-40B4-BE49-F238E27FC236}">
                <a16:creationId xmlns:a16="http://schemas.microsoft.com/office/drawing/2014/main" id="{A1BE2C55-3D99-4D14-88BB-EA8050D5EBDD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Šestkotnik 20">
            <a:extLst>
              <a:ext uri="{FF2B5EF4-FFF2-40B4-BE49-F238E27FC236}">
                <a16:creationId xmlns:a16="http://schemas.microsoft.com/office/drawing/2014/main" id="{1DE30B2E-BD43-4ADC-9128-E6AC3829F248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2" name="Šestkotnik 21">
            <a:extLst>
              <a:ext uri="{FF2B5EF4-FFF2-40B4-BE49-F238E27FC236}">
                <a16:creationId xmlns:a16="http://schemas.microsoft.com/office/drawing/2014/main" id="{DDDA6250-1423-4F7F-8416-21C0D6F5600B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B8849D22-3501-46DE-AE3C-329BBCD8E6D8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BB859208-A47B-4123-8B7A-B1B84F94C87C}"/>
              </a:ext>
            </a:extLst>
          </p:cNvPr>
          <p:cNvSpPr txBox="1"/>
          <p:nvPr/>
        </p:nvSpPr>
        <p:spPr>
          <a:xfrm>
            <a:off x="4671213" y="427043"/>
            <a:ext cx="69725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DOLGOROČNO SODELOVANJE Z NAŠIMI PARTNERJI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63BE1ABD-E951-4499-ADC1-B20F69D167FE}"/>
              </a:ext>
            </a:extLst>
          </p:cNvPr>
          <p:cNvSpPr/>
          <p:nvPr/>
        </p:nvSpPr>
        <p:spPr>
          <a:xfrm>
            <a:off x="577818" y="1353371"/>
            <a:ext cx="10874375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H KUPCEM USMERJENO PODJETJE Z INOVATIVNIMI REŠITVAMI ZA DOLGOROČNA PARTNERSTVA</a:t>
            </a:r>
          </a:p>
        </p:txBody>
      </p:sp>
    </p:spTree>
    <p:extLst>
      <p:ext uri="{BB962C8B-B14F-4D97-AF65-F5344CB8AC3E}">
        <p14:creationId xmlns:p14="http://schemas.microsoft.com/office/powerpoint/2010/main" val="3009100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Šestkotnik 16">
            <a:extLst>
              <a:ext uri="{FF2B5EF4-FFF2-40B4-BE49-F238E27FC236}">
                <a16:creationId xmlns:a16="http://schemas.microsoft.com/office/drawing/2014/main" id="{00165A22-A5B8-4CC3-BEE1-1411305B770A}"/>
              </a:ext>
            </a:extLst>
          </p:cNvPr>
          <p:cNvSpPr/>
          <p:nvPr/>
        </p:nvSpPr>
        <p:spPr>
          <a:xfrm>
            <a:off x="9216970" y="3971080"/>
            <a:ext cx="3790310" cy="326750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5B368763-7401-484B-BC50-FD19F75A4873}"/>
              </a:ext>
            </a:extLst>
          </p:cNvPr>
          <p:cNvSpPr/>
          <p:nvPr/>
        </p:nvSpPr>
        <p:spPr>
          <a:xfrm>
            <a:off x="9865953" y="3269619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5" name="Šestkotnik 14">
            <a:extLst>
              <a:ext uri="{FF2B5EF4-FFF2-40B4-BE49-F238E27FC236}">
                <a16:creationId xmlns:a16="http://schemas.microsoft.com/office/drawing/2014/main" id="{A6DD349B-7B8A-4F97-8933-D35676B5E774}"/>
              </a:ext>
            </a:extLst>
          </p:cNvPr>
          <p:cNvSpPr/>
          <p:nvPr/>
        </p:nvSpPr>
        <p:spPr>
          <a:xfrm>
            <a:off x="8331415" y="2391551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69E8AE7A-1125-4357-B8F0-6D3EE3B7FEE1}"/>
              </a:ext>
            </a:extLst>
          </p:cNvPr>
          <p:cNvSpPr/>
          <p:nvPr/>
        </p:nvSpPr>
        <p:spPr>
          <a:xfrm>
            <a:off x="6813766" y="324797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" name="Šestkotnik 12">
            <a:extLst>
              <a:ext uri="{FF2B5EF4-FFF2-40B4-BE49-F238E27FC236}">
                <a16:creationId xmlns:a16="http://schemas.microsoft.com/office/drawing/2014/main" id="{547C6347-BBE1-40E4-A912-638FAE2CCE44}"/>
              </a:ext>
            </a:extLst>
          </p:cNvPr>
          <p:cNvSpPr/>
          <p:nvPr/>
        </p:nvSpPr>
        <p:spPr>
          <a:xfrm>
            <a:off x="5284065" y="412863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88426512-E202-435A-9B57-D3749D21E76D}"/>
              </a:ext>
            </a:extLst>
          </p:cNvPr>
          <p:cNvGrpSpPr/>
          <p:nvPr/>
        </p:nvGrpSpPr>
        <p:grpSpPr>
          <a:xfrm>
            <a:off x="658813" y="2805995"/>
            <a:ext cx="6466309" cy="2251065"/>
            <a:chOff x="658813" y="2086359"/>
            <a:chExt cx="6466309" cy="2251065"/>
          </a:xfrm>
        </p:grpSpPr>
        <p:sp>
          <p:nvSpPr>
            <p:cNvPr id="24" name="Elipsa 23">
              <a:extLst>
                <a:ext uri="{FF2B5EF4-FFF2-40B4-BE49-F238E27FC236}">
                  <a16:creationId xmlns:a16="http://schemas.microsoft.com/office/drawing/2014/main" id="{2E670743-8892-4CF5-9B5C-39223406B11B}"/>
                </a:ext>
              </a:extLst>
            </p:cNvPr>
            <p:cNvSpPr/>
            <p:nvPr/>
          </p:nvSpPr>
          <p:spPr>
            <a:xfrm>
              <a:off x="658813" y="2383132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5" name="Elipsa 24">
              <a:extLst>
                <a:ext uri="{FF2B5EF4-FFF2-40B4-BE49-F238E27FC236}">
                  <a16:creationId xmlns:a16="http://schemas.microsoft.com/office/drawing/2014/main" id="{0823CFF8-C2D0-4527-8880-4F9A29DFAC44}"/>
                </a:ext>
              </a:extLst>
            </p:cNvPr>
            <p:cNvSpPr/>
            <p:nvPr/>
          </p:nvSpPr>
          <p:spPr>
            <a:xfrm>
              <a:off x="658813" y="4019238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6" name="Elipsa 25">
              <a:extLst>
                <a:ext uri="{FF2B5EF4-FFF2-40B4-BE49-F238E27FC236}">
                  <a16:creationId xmlns:a16="http://schemas.microsoft.com/office/drawing/2014/main" id="{33255A5F-F36D-480A-8063-4EBBD7B2DE2A}"/>
                </a:ext>
              </a:extLst>
            </p:cNvPr>
            <p:cNvSpPr/>
            <p:nvPr/>
          </p:nvSpPr>
          <p:spPr>
            <a:xfrm>
              <a:off x="658813" y="2930235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7" name="Elipsa 26">
              <a:extLst>
                <a:ext uri="{FF2B5EF4-FFF2-40B4-BE49-F238E27FC236}">
                  <a16:creationId xmlns:a16="http://schemas.microsoft.com/office/drawing/2014/main" id="{BAB09FD7-647A-40E5-B7EA-44B4C8AAC7F9}"/>
                </a:ext>
              </a:extLst>
            </p:cNvPr>
            <p:cNvSpPr/>
            <p:nvPr/>
          </p:nvSpPr>
          <p:spPr>
            <a:xfrm>
              <a:off x="658813" y="3481294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8" name="TextBox 17">
              <a:extLst>
                <a:ext uri="{FF2B5EF4-FFF2-40B4-BE49-F238E27FC236}">
                  <a16:creationId xmlns:a16="http://schemas.microsoft.com/office/drawing/2014/main" id="{74C5D986-E433-40A7-858C-5CF0C832EEED}"/>
                </a:ext>
              </a:extLst>
            </p:cNvPr>
            <p:cNvSpPr txBox="1"/>
            <p:nvPr/>
          </p:nvSpPr>
          <p:spPr>
            <a:xfrm>
              <a:off x="777454" y="2086359"/>
              <a:ext cx="6347668" cy="2251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40 % IZDELKOV JE MLAJŠIH OD TREH LET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LASTNA TEHNOLOGIJA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INVESTICIJE 11 %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RAZVOJ 5 %</a:t>
              </a:r>
            </a:p>
          </p:txBody>
        </p:sp>
      </p:grpSp>
      <p:pic>
        <p:nvPicPr>
          <p:cNvPr id="3" name="Slika 2" descr="Slika, ki vsebuje besede orodje, zobnik&#10;&#10;Opis je samodejno ustvarjen">
            <a:extLst>
              <a:ext uri="{FF2B5EF4-FFF2-40B4-BE49-F238E27FC236}">
                <a16:creationId xmlns:a16="http://schemas.microsoft.com/office/drawing/2014/main" id="{FCD249F6-7F65-412B-A4CA-37C341142B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122" y="3456033"/>
            <a:ext cx="1021290" cy="100511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A660B8A9-5618-4470-96E5-6AD95C57C5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315" y="2599609"/>
            <a:ext cx="1295056" cy="1092874"/>
          </a:xfrm>
          <a:prstGeom prst="rect">
            <a:avLst/>
          </a:prstGeom>
        </p:spPr>
      </p:pic>
      <p:pic>
        <p:nvPicPr>
          <p:cNvPr id="8" name="Slika 7" descr="Slika, ki vsebuje besede orodje, motor&#10;&#10;Opis je samodejno ustvarjen">
            <a:extLst>
              <a:ext uri="{FF2B5EF4-FFF2-40B4-BE49-F238E27FC236}">
                <a16:creationId xmlns:a16="http://schemas.microsoft.com/office/drawing/2014/main" id="{33B2B6A7-9465-431B-9467-3781B1EFC7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7870" y="4326375"/>
            <a:ext cx="1047325" cy="1039645"/>
          </a:xfrm>
          <a:prstGeom prst="rect">
            <a:avLst/>
          </a:prstGeom>
        </p:spPr>
      </p:pic>
      <p:pic>
        <p:nvPicPr>
          <p:cNvPr id="6" name="Slika 5" descr="Slika, ki vsebuje besede notranji, bela, projektor&#10;&#10;Opis je samodejno ustvarjen">
            <a:extLst>
              <a:ext uri="{FF2B5EF4-FFF2-40B4-BE49-F238E27FC236}">
                <a16:creationId xmlns:a16="http://schemas.microsoft.com/office/drawing/2014/main" id="{95861955-FA45-432C-A836-333906C088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3742" y="3593165"/>
            <a:ext cx="1261278" cy="791242"/>
          </a:xfrm>
          <a:prstGeom prst="rect">
            <a:avLst/>
          </a:prstGeom>
        </p:spPr>
      </p:pic>
      <p:sp>
        <p:nvSpPr>
          <p:cNvPr id="12" name="Šestkotnik 11">
            <a:extLst>
              <a:ext uri="{FF2B5EF4-FFF2-40B4-BE49-F238E27FC236}">
                <a16:creationId xmlns:a16="http://schemas.microsoft.com/office/drawing/2014/main" id="{F0B725EE-8058-4EC8-9504-97947D06CCD5}"/>
              </a:ext>
            </a:extLst>
          </p:cNvPr>
          <p:cNvSpPr/>
          <p:nvPr/>
        </p:nvSpPr>
        <p:spPr>
          <a:xfrm>
            <a:off x="8348304" y="4128636"/>
            <a:ext cx="1636856" cy="141108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8" name="Šestkotnik 17">
            <a:extLst>
              <a:ext uri="{FF2B5EF4-FFF2-40B4-BE49-F238E27FC236}">
                <a16:creationId xmlns:a16="http://schemas.microsoft.com/office/drawing/2014/main" id="{0D668298-974A-4A39-96BC-F00A23180C2E}"/>
              </a:ext>
            </a:extLst>
          </p:cNvPr>
          <p:cNvSpPr/>
          <p:nvPr/>
        </p:nvSpPr>
        <p:spPr>
          <a:xfrm>
            <a:off x="6823460" y="4899292"/>
            <a:ext cx="1662704" cy="141108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699CFF27-8ACE-4DC2-B0DD-2B993C85DDA6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pic>
        <p:nvPicPr>
          <p:cNvPr id="5" name="Slika 4" descr="Slika, ki vsebuje besede igrača, LEGO, notranji&#10;&#10;Opis je samodejno ustvarjen">
            <a:extLst>
              <a:ext uri="{FF2B5EF4-FFF2-40B4-BE49-F238E27FC236}">
                <a16:creationId xmlns:a16="http://schemas.microsoft.com/office/drawing/2014/main" id="{8DA68B45-F613-4533-8FF1-95E3EEB0D3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6354" y="4395070"/>
            <a:ext cx="1188773" cy="836907"/>
          </a:xfrm>
          <a:prstGeom prst="rect">
            <a:avLst/>
          </a:prstGeom>
        </p:spPr>
      </p:pic>
      <p:sp>
        <p:nvSpPr>
          <p:cNvPr id="21" name="TextBox 15">
            <a:extLst>
              <a:ext uri="{FF2B5EF4-FFF2-40B4-BE49-F238E27FC236}">
                <a16:creationId xmlns:a16="http://schemas.microsoft.com/office/drawing/2014/main" id="{E4714CC4-BE3F-432D-86ED-F13B9C0D231A}"/>
              </a:ext>
            </a:extLst>
          </p:cNvPr>
          <p:cNvSpPr txBox="1"/>
          <p:nvPr/>
        </p:nvSpPr>
        <p:spPr>
          <a:xfrm>
            <a:off x="4671213" y="427043"/>
            <a:ext cx="69725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INVESTICIJE IN RAZVOJ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51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 descr="Slika, ki vsebuje besede predmet&#10;&#10;Opis je samodejno ustvarjen">
            <a:extLst>
              <a:ext uri="{FF2B5EF4-FFF2-40B4-BE49-F238E27FC236}">
                <a16:creationId xmlns:a16="http://schemas.microsoft.com/office/drawing/2014/main" id="{792DFAD3-712B-4B62-855E-9760775B55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4662" y="2954468"/>
            <a:ext cx="2826433" cy="3025563"/>
          </a:xfrm>
          <a:prstGeom prst="rect">
            <a:avLst/>
          </a:prstGeom>
        </p:spPr>
      </p:pic>
      <p:sp>
        <p:nvSpPr>
          <p:cNvPr id="34" name="Šestkotnik 33">
            <a:extLst>
              <a:ext uri="{FF2B5EF4-FFF2-40B4-BE49-F238E27FC236}">
                <a16:creationId xmlns:a16="http://schemas.microsoft.com/office/drawing/2014/main" id="{C3449B1E-1E78-47E4-832A-988DCA379A27}"/>
              </a:ext>
            </a:extLst>
          </p:cNvPr>
          <p:cNvSpPr/>
          <p:nvPr/>
        </p:nvSpPr>
        <p:spPr>
          <a:xfrm>
            <a:off x="9074824" y="3567862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Slika 6" descr="Slika, ki vsebuje besede rastlina, vaza&#10;&#10;Opis je samodejno ustvarjen">
            <a:extLst>
              <a:ext uri="{FF2B5EF4-FFF2-40B4-BE49-F238E27FC236}">
                <a16:creationId xmlns:a16="http://schemas.microsoft.com/office/drawing/2014/main" id="{E9147D00-475F-42FC-AA95-D8614DF559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570" y="2713782"/>
            <a:ext cx="3093569" cy="3311520"/>
          </a:xfrm>
          <a:prstGeom prst="rect">
            <a:avLst/>
          </a:prstGeom>
        </p:spPr>
      </p:pic>
      <p:sp>
        <p:nvSpPr>
          <p:cNvPr id="30" name="Šestkotnik 29">
            <a:extLst>
              <a:ext uri="{FF2B5EF4-FFF2-40B4-BE49-F238E27FC236}">
                <a16:creationId xmlns:a16="http://schemas.microsoft.com/office/drawing/2014/main" id="{3A40E39E-57E9-4A9D-87DF-0A725CDBEBAE}"/>
              </a:ext>
            </a:extLst>
          </p:cNvPr>
          <p:cNvSpPr/>
          <p:nvPr/>
        </p:nvSpPr>
        <p:spPr>
          <a:xfrm>
            <a:off x="5080744" y="3587941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6" name="Šestkotnik 25">
            <a:extLst>
              <a:ext uri="{FF2B5EF4-FFF2-40B4-BE49-F238E27FC236}">
                <a16:creationId xmlns:a16="http://schemas.microsoft.com/office/drawing/2014/main" id="{043CC5AB-D007-4EA9-B60C-CA55C26AA7DB}"/>
              </a:ext>
            </a:extLst>
          </p:cNvPr>
          <p:cNvSpPr/>
          <p:nvPr/>
        </p:nvSpPr>
        <p:spPr>
          <a:xfrm>
            <a:off x="1086664" y="3733864"/>
            <a:ext cx="2027197" cy="1747583"/>
          </a:xfrm>
          <a:prstGeom prst="hexagon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FC8A5149-8F45-4EF1-9CEA-405C3FA6AE61}"/>
              </a:ext>
            </a:extLst>
          </p:cNvPr>
          <p:cNvSpPr/>
          <p:nvPr/>
        </p:nvSpPr>
        <p:spPr>
          <a:xfrm>
            <a:off x="1137692" y="2251839"/>
            <a:ext cx="1925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MANJ MATERIALA</a:t>
            </a:r>
          </a:p>
        </p:txBody>
      </p:sp>
      <p:sp>
        <p:nvSpPr>
          <p:cNvPr id="36" name="Pravokotnik 35">
            <a:extLst>
              <a:ext uri="{FF2B5EF4-FFF2-40B4-BE49-F238E27FC236}">
                <a16:creationId xmlns:a16="http://schemas.microsoft.com/office/drawing/2014/main" id="{4FC1F20E-A987-48E7-B04F-EBD2966DB241}"/>
              </a:ext>
            </a:extLst>
          </p:cNvPr>
          <p:cNvSpPr/>
          <p:nvPr/>
        </p:nvSpPr>
        <p:spPr>
          <a:xfrm>
            <a:off x="4953794" y="2260443"/>
            <a:ext cx="22520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VEČJA UČINKOVITOST</a:t>
            </a:r>
          </a:p>
          <a:p>
            <a:pPr algn="ctr">
              <a:defRPr/>
            </a:pPr>
            <a:r>
              <a:rPr lang="sl-SI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180GWh</a:t>
            </a: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F2156C8D-943F-454A-B0EF-75770B31A6FD}"/>
              </a:ext>
            </a:extLst>
          </p:cNvPr>
          <p:cNvSpPr/>
          <p:nvPr/>
        </p:nvSpPr>
        <p:spPr>
          <a:xfrm>
            <a:off x="9463892" y="2260606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sl-SI" b="1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rPr>
              <a:t>NIŽJI HRUP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2B1A67FB-2F06-4B22-9EFF-EDC16D6FAD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6791" y="3886546"/>
            <a:ext cx="965994" cy="96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BEA173C1-DA9C-4F7D-852D-C54E599BB5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1106" y="3917139"/>
            <a:ext cx="1050317" cy="1049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9CC55E5F-1628-46E8-A7F5-DA1377DBD2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650" y="3951178"/>
            <a:ext cx="1025387" cy="102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313EDA79-3FB5-4518-BE81-8160C40E7562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4B33483-8293-49DA-8A07-BDBBF34C6D8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SKRB </a:t>
            </a:r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ZA OKOLJE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284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>
            <a:extLst>
              <a:ext uri="{FF2B5EF4-FFF2-40B4-BE49-F238E27FC236}">
                <a16:creationId xmlns:a16="http://schemas.microsoft.com/office/drawing/2014/main" id="{2252AA34-1D40-40C7-AA94-E34D884FDC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8196" y="981075"/>
            <a:ext cx="4229023" cy="5766850"/>
          </a:xfrm>
          <a:prstGeom prst="rect">
            <a:avLst/>
          </a:prstGeom>
        </p:spPr>
      </p:pic>
      <p:sp>
        <p:nvSpPr>
          <p:cNvPr id="7" name="TextBox 17">
            <a:extLst>
              <a:ext uri="{FF2B5EF4-FFF2-40B4-BE49-F238E27FC236}">
                <a16:creationId xmlns:a16="http://schemas.microsoft.com/office/drawing/2014/main" id="{A9D053C8-025D-471E-A1AF-9AFAE9A7BE9E}"/>
              </a:ext>
            </a:extLst>
          </p:cNvPr>
          <p:cNvSpPr txBox="1"/>
          <p:nvPr/>
        </p:nvSpPr>
        <p:spPr>
          <a:xfrm>
            <a:off x="760300" y="2208703"/>
            <a:ext cx="7022901" cy="5278368"/>
          </a:xfrm>
          <a:prstGeom prst="rect">
            <a:avLst/>
          </a:prstGeom>
          <a:noFill/>
        </p:spPr>
        <p:txBody>
          <a:bodyPr wrap="square" lIns="0" tIns="0" spcCol="0" rtlCol="0">
            <a:spAutoFit/>
          </a:bodyPr>
          <a:lstStyle/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ZASNOVA IN IZDELAVA KONSTRUKCIJE ELEKTROMOTORJEV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Hitra odzivnost z uporabo naprednih simulacijskih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orodij¸ter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hitrega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prototipiranja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7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VIBRODINAMSKE ANALIZE ROTORJEV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Najnižji nivoji vibracij ter visoka zanesljivost obratovanja</a:t>
            </a:r>
          </a:p>
          <a:p>
            <a:pPr>
              <a:defRPr/>
            </a:pPr>
            <a:endParaRPr lang="sl-SI" sz="700" b="1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ELEKTROMAGNETNE ANALIZE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Zasnova rezov motorja z nizkimi elektromagnetnimi izgubami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AERODINAMSKE ANALIZE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Optimalna zasnova ventilatorjev, puhal, kompresorjev in elementov zračne poti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AKUSTIKA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Najnižje ravni hrupa, dušenje diskretnih frekvenc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ELEKTRONIKA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Zasnova elektronik za krmiljenje različnih izvedb motorjev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MATERIALI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Mehanska in kemična analiza kovin ter polimerov</a:t>
            </a:r>
          </a:p>
          <a:p>
            <a:pPr>
              <a:defRPr/>
            </a:pPr>
            <a:endParaRPr lang="sl-SI" sz="700" b="1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TESTIRANJA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Testiranja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aerodinamskih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ter električnih karakteristik, klimatski, strukturni, temperaturni in drugi testi</a:t>
            </a:r>
          </a:p>
          <a:p>
            <a:pPr>
              <a:defRPr/>
            </a:pPr>
            <a:endParaRPr lang="sl-SI" sz="12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E460FDDF-2F08-4473-A13E-9CFA3ED3B00B}"/>
              </a:ext>
            </a:extLst>
          </p:cNvPr>
          <p:cNvSpPr/>
          <p:nvPr/>
        </p:nvSpPr>
        <p:spPr>
          <a:xfrm>
            <a:off x="663331" y="2241550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4C319F1E-1598-43DE-AFC4-678E49C2B120}"/>
              </a:ext>
            </a:extLst>
          </p:cNvPr>
          <p:cNvSpPr/>
          <p:nvPr/>
        </p:nvSpPr>
        <p:spPr>
          <a:xfrm>
            <a:off x="664999" y="2749868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B8793CBF-6020-40FF-928D-F2B0AB4B83CB}"/>
              </a:ext>
            </a:extLst>
          </p:cNvPr>
          <p:cNvSpPr/>
          <p:nvPr/>
        </p:nvSpPr>
        <p:spPr>
          <a:xfrm>
            <a:off x="663328" y="3241613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61D82320-9E01-4265-99A0-8929ACDF648C}"/>
              </a:ext>
            </a:extLst>
          </p:cNvPr>
          <p:cNvSpPr/>
          <p:nvPr/>
        </p:nvSpPr>
        <p:spPr>
          <a:xfrm>
            <a:off x="663328" y="3747629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ravokotnik 11">
            <a:extLst>
              <a:ext uri="{FF2B5EF4-FFF2-40B4-BE49-F238E27FC236}">
                <a16:creationId xmlns:a16="http://schemas.microsoft.com/office/drawing/2014/main" id="{15E5EAF5-4DCD-4FE1-89D2-CAA0A67C6BB8}"/>
              </a:ext>
            </a:extLst>
          </p:cNvPr>
          <p:cNvSpPr/>
          <p:nvPr/>
        </p:nvSpPr>
        <p:spPr>
          <a:xfrm>
            <a:off x="663327" y="4262645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>
            <a:extLst>
              <a:ext uri="{FF2B5EF4-FFF2-40B4-BE49-F238E27FC236}">
                <a16:creationId xmlns:a16="http://schemas.microsoft.com/office/drawing/2014/main" id="{5F3FD13D-4FAF-4E29-99A4-6DDB174236AF}"/>
              </a:ext>
            </a:extLst>
          </p:cNvPr>
          <p:cNvSpPr/>
          <p:nvPr/>
        </p:nvSpPr>
        <p:spPr>
          <a:xfrm>
            <a:off x="663326" y="4758281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E9394010-82E6-4EEE-A6BC-A7A0BD95D6D9}"/>
              </a:ext>
            </a:extLst>
          </p:cNvPr>
          <p:cNvSpPr/>
          <p:nvPr/>
        </p:nvSpPr>
        <p:spPr>
          <a:xfrm>
            <a:off x="663325" y="5260406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1576801F-7D3D-4D45-80CD-ED67B390FE6D}"/>
              </a:ext>
            </a:extLst>
          </p:cNvPr>
          <p:cNvSpPr/>
          <p:nvPr/>
        </p:nvSpPr>
        <p:spPr>
          <a:xfrm>
            <a:off x="663325" y="5775422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9B99C8CD-C420-46B2-9546-52B8260DBBBB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2986F948-A879-4CC5-A21F-A4A7932FADA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R&amp;D KOMPETENCE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604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7">
            <a:extLst>
              <a:ext uri="{FF2B5EF4-FFF2-40B4-BE49-F238E27FC236}">
                <a16:creationId xmlns:a16="http://schemas.microsoft.com/office/drawing/2014/main" id="{19DD3D87-B0C0-400B-A25B-4595019477E5}"/>
              </a:ext>
            </a:extLst>
          </p:cNvPr>
          <p:cNvSpPr txBox="1"/>
          <p:nvPr/>
        </p:nvSpPr>
        <p:spPr>
          <a:xfrm>
            <a:off x="760301" y="2208703"/>
            <a:ext cx="6818312" cy="5170646"/>
          </a:xfrm>
          <a:prstGeom prst="rect">
            <a:avLst/>
          </a:prstGeom>
          <a:noFill/>
        </p:spPr>
        <p:txBody>
          <a:bodyPr wrap="square" lIns="0" tIns="0" spcCol="0" rtlCol="0">
            <a:spAutoFit/>
          </a:bodyPr>
          <a:lstStyle/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ŠTANCANJE IN PAKETIRANJE LAMELNIH JEDER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Načrtovanje elektromagnetnih jeder, konstrukcija rezilnih orodij</a:t>
            </a:r>
          </a:p>
          <a:p>
            <a:pPr>
              <a:defRPr/>
            </a:pPr>
            <a:endParaRPr lang="sl-SI" sz="700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ZALIVANJE BMC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Simulacije, izdelava orodij, brizganje, optična kontrola</a:t>
            </a:r>
          </a:p>
          <a:p>
            <a:pPr>
              <a:defRPr/>
            </a:pPr>
            <a:endParaRPr lang="sl-SI" sz="700" b="1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ZABRIZGAVANJE LAMELIRANIH JEDER, MAGNETOV, VLOŽKOV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Simulacije, izdelava orodij, avtomatska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strega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optična kontrola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DODAJNE TEHNOLOGIJE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Lasersko, toplotno in ultrazvočno varjenje, lepljenje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NAVIJALNA TEHNIKA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Načrtovanje procesa</a:t>
            </a:r>
            <a:r>
              <a:rPr lang="sl-SI" sz="130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industrializacija</a:t>
            </a:r>
            <a:endParaRPr lang="sl-SI" sz="13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SESTAVA MOTORJEV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Načrtovanje in izdelava montažnih linij</a:t>
            </a:r>
          </a:p>
          <a:p>
            <a:pPr>
              <a:defRPr/>
            </a:pPr>
            <a:endParaRPr lang="sl-SI" sz="7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AVTOMATIZACIJA IN DIGITALIZACIJA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Izdelava robotskih celic, 100 % več-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parameterska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 kontrola izdelkov</a:t>
            </a:r>
          </a:p>
          <a:p>
            <a:pPr>
              <a:defRPr/>
            </a:pPr>
            <a:endParaRPr lang="sl-SI" sz="700" b="1" dirty="0">
              <a:solidFill>
                <a:srgbClr val="FF0000"/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r>
              <a:rPr lang="sl-SI" sz="1300" dirty="0">
                <a:solidFill>
                  <a:srgbClr val="FF0000"/>
                </a:solidFill>
                <a:ea typeface="Segoe UI Emoji" panose="020B0502040204020203" pitchFamily="34" charset="0"/>
              </a:rPr>
              <a:t>HITRO VZORČENJE</a:t>
            </a:r>
          </a:p>
          <a:p>
            <a:pPr>
              <a:defRPr/>
            </a:pP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3D </a:t>
            </a:r>
            <a:r>
              <a:rPr lang="sl-SI" sz="1300" dirty="0" err="1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print</a:t>
            </a:r>
            <a:r>
              <a:rPr lang="sl-SI" sz="1300" dirty="0">
                <a:solidFill>
                  <a:schemeClr val="tx1">
                    <a:lumMod val="75000"/>
                    <a:lumOff val="25000"/>
                  </a:schemeClr>
                </a:solidFill>
                <a:ea typeface="Segoe UI Emoji" panose="020B0502040204020203" pitchFamily="34" charset="0"/>
              </a:rPr>
              <a:t>, laserski razrez pločevine</a:t>
            </a:r>
          </a:p>
          <a:p>
            <a:pPr>
              <a:defRPr/>
            </a:pPr>
            <a:endParaRPr lang="sl-SI" sz="12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4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  <a:p>
            <a:pPr>
              <a:defRPr/>
            </a:pP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  <a:ea typeface="Segoe UI Emoji" panose="020B0502040204020203" pitchFamily="34" charset="0"/>
            </a:endParaRPr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6CEBEA7E-4580-43C6-B415-4F9C4C1C37DB}"/>
              </a:ext>
            </a:extLst>
          </p:cNvPr>
          <p:cNvSpPr/>
          <p:nvPr/>
        </p:nvSpPr>
        <p:spPr>
          <a:xfrm>
            <a:off x="663331" y="2241550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376A6A5F-FBE3-4727-A5AD-7F556E913C84}"/>
              </a:ext>
            </a:extLst>
          </p:cNvPr>
          <p:cNvSpPr/>
          <p:nvPr/>
        </p:nvSpPr>
        <p:spPr>
          <a:xfrm>
            <a:off x="664999" y="2749868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CCCC7250-91EB-4B0D-809C-B97AD04E9767}"/>
              </a:ext>
            </a:extLst>
          </p:cNvPr>
          <p:cNvSpPr/>
          <p:nvPr/>
        </p:nvSpPr>
        <p:spPr>
          <a:xfrm>
            <a:off x="663328" y="3241613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1E65434B-5B6B-40CC-BDFF-83AE1BED7B9E}"/>
              </a:ext>
            </a:extLst>
          </p:cNvPr>
          <p:cNvSpPr/>
          <p:nvPr/>
        </p:nvSpPr>
        <p:spPr>
          <a:xfrm>
            <a:off x="663328" y="3747629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ravokotnik 25">
            <a:extLst>
              <a:ext uri="{FF2B5EF4-FFF2-40B4-BE49-F238E27FC236}">
                <a16:creationId xmlns:a16="http://schemas.microsoft.com/office/drawing/2014/main" id="{780ABF67-91CA-4D9E-A60A-377B77FCC3C7}"/>
              </a:ext>
            </a:extLst>
          </p:cNvPr>
          <p:cNvSpPr/>
          <p:nvPr/>
        </p:nvSpPr>
        <p:spPr>
          <a:xfrm>
            <a:off x="663327" y="4262645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4B9D4A83-F52B-4E03-AF91-58B1F4AC3327}"/>
              </a:ext>
            </a:extLst>
          </p:cNvPr>
          <p:cNvSpPr/>
          <p:nvPr/>
        </p:nvSpPr>
        <p:spPr>
          <a:xfrm>
            <a:off x="663326" y="4758281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Pravokotnik 27">
            <a:extLst>
              <a:ext uri="{FF2B5EF4-FFF2-40B4-BE49-F238E27FC236}">
                <a16:creationId xmlns:a16="http://schemas.microsoft.com/office/drawing/2014/main" id="{493AC199-7B3C-4537-AC38-E2249952B34D}"/>
              </a:ext>
            </a:extLst>
          </p:cNvPr>
          <p:cNvSpPr/>
          <p:nvPr/>
        </p:nvSpPr>
        <p:spPr>
          <a:xfrm>
            <a:off x="663325" y="5260406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9" name="Pravokotnik 28">
            <a:extLst>
              <a:ext uri="{FF2B5EF4-FFF2-40B4-BE49-F238E27FC236}">
                <a16:creationId xmlns:a16="http://schemas.microsoft.com/office/drawing/2014/main" id="{D455D463-5291-4BC3-BC22-BBA0E3279A4F}"/>
              </a:ext>
            </a:extLst>
          </p:cNvPr>
          <p:cNvSpPr/>
          <p:nvPr/>
        </p:nvSpPr>
        <p:spPr>
          <a:xfrm>
            <a:off x="663325" y="5775422"/>
            <a:ext cx="45719" cy="3187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5E38B8E-D8EF-47A4-8767-F8B1C7CC0723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69B0B747-B7A9-442A-B219-53917ADD6E6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KLJUČNE TEHNOLOGIJE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9A4BABE7-739E-4E64-890F-D8853BF4FED5}"/>
              </a:ext>
            </a:extLst>
          </p:cNvPr>
          <p:cNvSpPr/>
          <p:nvPr/>
        </p:nvSpPr>
        <p:spPr>
          <a:xfrm>
            <a:off x="9366501" y="4054044"/>
            <a:ext cx="2217650" cy="1911768"/>
          </a:xfrm>
          <a:prstGeom prst="hexagon">
            <a:avLst/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751"/>
                      </a14:imgEffect>
                      <a14:imgEffect>
                        <a14:saturation sat="85000"/>
                      </a14:imgEffect>
                      <a14:imgEffect>
                        <a14:brightnessContrast bright="20000" contrast="-1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D9723FE0-1128-4507-8ED8-B8BBA13C6AFF}"/>
              </a:ext>
            </a:extLst>
          </p:cNvPr>
          <p:cNvSpPr/>
          <p:nvPr/>
        </p:nvSpPr>
        <p:spPr>
          <a:xfrm>
            <a:off x="9366501" y="1953369"/>
            <a:ext cx="2217650" cy="1911768"/>
          </a:xfrm>
          <a:prstGeom prst="hexagon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7" name="Šestkotnik 16">
            <a:extLst>
              <a:ext uri="{FF2B5EF4-FFF2-40B4-BE49-F238E27FC236}">
                <a16:creationId xmlns:a16="http://schemas.microsoft.com/office/drawing/2014/main" id="{7AE5C018-11A1-4AA2-9063-DE022DBAC91D}"/>
              </a:ext>
            </a:extLst>
          </p:cNvPr>
          <p:cNvSpPr/>
          <p:nvPr/>
        </p:nvSpPr>
        <p:spPr>
          <a:xfrm>
            <a:off x="5534139" y="4049449"/>
            <a:ext cx="2217650" cy="1911768"/>
          </a:xfrm>
          <a:prstGeom prst="hexagon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8" name="Šestkotnik 17">
            <a:extLst>
              <a:ext uri="{FF2B5EF4-FFF2-40B4-BE49-F238E27FC236}">
                <a16:creationId xmlns:a16="http://schemas.microsoft.com/office/drawing/2014/main" id="{40F28DCA-8AB4-4D30-8EC0-7B1C52A5F33A}"/>
              </a:ext>
            </a:extLst>
          </p:cNvPr>
          <p:cNvSpPr/>
          <p:nvPr/>
        </p:nvSpPr>
        <p:spPr>
          <a:xfrm>
            <a:off x="7450320" y="3009502"/>
            <a:ext cx="2217650" cy="1911768"/>
          </a:xfrm>
          <a:prstGeom prst="hexagon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Šestkotnik 19">
            <a:extLst>
              <a:ext uri="{FF2B5EF4-FFF2-40B4-BE49-F238E27FC236}">
                <a16:creationId xmlns:a16="http://schemas.microsoft.com/office/drawing/2014/main" id="{87A40B28-1FCD-4216-A128-6CBA7262138D}"/>
              </a:ext>
            </a:extLst>
          </p:cNvPr>
          <p:cNvSpPr/>
          <p:nvPr/>
        </p:nvSpPr>
        <p:spPr>
          <a:xfrm>
            <a:off x="7424320" y="5085470"/>
            <a:ext cx="2269649" cy="1956594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946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65D519E-C9C5-42AB-B29D-EA8F5F02F007}"/>
              </a:ext>
            </a:extLst>
          </p:cNvPr>
          <p:cNvSpPr txBox="1"/>
          <p:nvPr/>
        </p:nvSpPr>
        <p:spPr>
          <a:xfrm>
            <a:off x="548283" y="2395371"/>
            <a:ext cx="4985741" cy="4282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Dolgoletna tradicija in pripadnost zaposlenih 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 temelj tega, da je Domel zanesljiv partner že od leta 1946.</a:t>
            </a: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Vertikalna integracija in široko tehnološko znanje 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 naša konkurenčna prednost. Visoka tehnološka opremljenost, avtomatizacija in robotizacija se kažejo v poslovnih procesih in so podlaga za gradnjo konkurenčnosti in odličnosti.</a:t>
            </a: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Naše rešitve so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trajnostne in inovativne 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ter so rezultat lastnega razvoja in tehnologij. To dokazujemo kot razvojni dobavitelj vrhunskih blagovnih znamk.</a:t>
            </a: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Elipsa 23">
            <a:extLst>
              <a:ext uri="{FF2B5EF4-FFF2-40B4-BE49-F238E27FC236}">
                <a16:creationId xmlns:a16="http://schemas.microsoft.com/office/drawing/2014/main" id="{2E670743-8892-4CF5-9B5C-39223406B11B}"/>
              </a:ext>
            </a:extLst>
          </p:cNvPr>
          <p:cNvSpPr/>
          <p:nvPr/>
        </p:nvSpPr>
        <p:spPr>
          <a:xfrm>
            <a:off x="803275" y="2529988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BAB09FD7-647A-40E5-B7EA-44B4C8AAC7F9}"/>
              </a:ext>
            </a:extLst>
          </p:cNvPr>
          <p:cNvSpPr/>
          <p:nvPr/>
        </p:nvSpPr>
        <p:spPr>
          <a:xfrm>
            <a:off x="803275" y="5545510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4F56B2CC-33AC-462D-A74E-02104B2D1167}"/>
              </a:ext>
            </a:extLst>
          </p:cNvPr>
          <p:cNvSpPr/>
          <p:nvPr/>
        </p:nvSpPr>
        <p:spPr>
          <a:xfrm>
            <a:off x="803275" y="3776310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Šestkotnik 15">
            <a:extLst>
              <a:ext uri="{FF2B5EF4-FFF2-40B4-BE49-F238E27FC236}">
                <a16:creationId xmlns:a16="http://schemas.microsoft.com/office/drawing/2014/main" id="{52DFF269-420A-4E7B-AA63-32B666BC0947}"/>
              </a:ext>
            </a:extLst>
          </p:cNvPr>
          <p:cNvSpPr/>
          <p:nvPr/>
        </p:nvSpPr>
        <p:spPr>
          <a:xfrm>
            <a:off x="5891556" y="4089309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Šestkotnik 22">
            <a:extLst>
              <a:ext uri="{FF2B5EF4-FFF2-40B4-BE49-F238E27FC236}">
                <a16:creationId xmlns:a16="http://schemas.microsoft.com/office/drawing/2014/main" id="{DEC961B5-3C0D-43F9-B602-A3B899F519ED}"/>
              </a:ext>
            </a:extLst>
          </p:cNvPr>
          <p:cNvSpPr/>
          <p:nvPr/>
        </p:nvSpPr>
        <p:spPr>
          <a:xfrm>
            <a:off x="7716955" y="3070863"/>
            <a:ext cx="2139463" cy="1844365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8" name="Šestkotnik 27">
            <a:extLst>
              <a:ext uri="{FF2B5EF4-FFF2-40B4-BE49-F238E27FC236}">
                <a16:creationId xmlns:a16="http://schemas.microsoft.com/office/drawing/2014/main" id="{68E941E1-40E8-4661-862A-4725681561BB}"/>
              </a:ext>
            </a:extLst>
          </p:cNvPr>
          <p:cNvSpPr/>
          <p:nvPr/>
        </p:nvSpPr>
        <p:spPr>
          <a:xfrm>
            <a:off x="9542354" y="2035109"/>
            <a:ext cx="2139463" cy="1844365"/>
          </a:xfrm>
          <a:prstGeom prst="hexagon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5" name="Slika 4" descr="Slika, ki vsebuje besede drevo, zunanje, staro, bela&#10;&#10;Opis je samodejno ustvarjen">
            <a:extLst>
              <a:ext uri="{FF2B5EF4-FFF2-40B4-BE49-F238E27FC236}">
                <a16:creationId xmlns:a16="http://schemas.microsoft.com/office/drawing/2014/main" id="{053E60C1-55E3-4A07-84A6-1C740754D3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1556" y="4088667"/>
            <a:ext cx="2139463" cy="1844365"/>
          </a:xfrm>
          <a:prstGeom prst="hexagon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D494EB1-DC1B-4055-BD3D-ABA6A3E3F6E0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B177D1A5-5F47-4C98-B0EF-834D50EE6FA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KLJUČNE PREDNOSTI SKUPINE DOMEL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0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kupina 15">
            <a:extLst>
              <a:ext uri="{FF2B5EF4-FFF2-40B4-BE49-F238E27FC236}">
                <a16:creationId xmlns:a16="http://schemas.microsoft.com/office/drawing/2014/main" id="{59FFDFEE-08F1-4A36-85E2-5ED664DDE408}"/>
              </a:ext>
            </a:extLst>
          </p:cNvPr>
          <p:cNvGrpSpPr/>
          <p:nvPr/>
        </p:nvGrpSpPr>
        <p:grpSpPr>
          <a:xfrm>
            <a:off x="1830500" y="1638667"/>
            <a:ext cx="6466309" cy="4455515"/>
            <a:chOff x="658813" y="1752066"/>
            <a:chExt cx="6466309" cy="4455515"/>
          </a:xfrm>
        </p:grpSpPr>
        <p:sp>
          <p:nvSpPr>
            <p:cNvPr id="17" name="Elipsa 16">
              <a:extLst>
                <a:ext uri="{FF2B5EF4-FFF2-40B4-BE49-F238E27FC236}">
                  <a16:creationId xmlns:a16="http://schemas.microsoft.com/office/drawing/2014/main" id="{B777ED32-BE34-4D83-8AFD-AA11EB8E506A}"/>
                </a:ext>
              </a:extLst>
            </p:cNvPr>
            <p:cNvSpPr/>
            <p:nvPr/>
          </p:nvSpPr>
          <p:spPr>
            <a:xfrm>
              <a:off x="658813" y="2049704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8" name="Elipsa 17">
              <a:extLst>
                <a:ext uri="{FF2B5EF4-FFF2-40B4-BE49-F238E27FC236}">
                  <a16:creationId xmlns:a16="http://schemas.microsoft.com/office/drawing/2014/main" id="{6A4E3DA2-F859-4DF3-8F8E-F9F331454EA0}"/>
                </a:ext>
              </a:extLst>
            </p:cNvPr>
            <p:cNvSpPr/>
            <p:nvPr/>
          </p:nvSpPr>
          <p:spPr>
            <a:xfrm>
              <a:off x="658813" y="314738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9" name="Elipsa 18">
              <a:extLst>
                <a:ext uri="{FF2B5EF4-FFF2-40B4-BE49-F238E27FC236}">
                  <a16:creationId xmlns:a16="http://schemas.microsoft.com/office/drawing/2014/main" id="{360875E3-49EE-4EF5-A00D-D3663FB12F1C}"/>
                </a:ext>
              </a:extLst>
            </p:cNvPr>
            <p:cNvSpPr/>
            <p:nvPr/>
          </p:nvSpPr>
          <p:spPr>
            <a:xfrm>
              <a:off x="658813" y="369556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0" name="Elipsa 19">
              <a:extLst>
                <a:ext uri="{FF2B5EF4-FFF2-40B4-BE49-F238E27FC236}">
                  <a16:creationId xmlns:a16="http://schemas.microsoft.com/office/drawing/2014/main" id="{8A50EF1F-9E0B-45EF-B5F0-4EA67DA7917B}"/>
                </a:ext>
              </a:extLst>
            </p:cNvPr>
            <p:cNvSpPr/>
            <p:nvPr/>
          </p:nvSpPr>
          <p:spPr>
            <a:xfrm>
              <a:off x="658813" y="2599201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BB9BB7DB-54CA-4AD0-A7DA-8C366DDD8D57}"/>
                </a:ext>
              </a:extLst>
            </p:cNvPr>
            <p:cNvSpPr txBox="1"/>
            <p:nvPr/>
          </p:nvSpPr>
          <p:spPr>
            <a:xfrm>
              <a:off x="777454" y="1752066"/>
              <a:ext cx="6347668" cy="4455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14001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9001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IATF 16949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ISO 13485</a:t>
              </a:r>
            </a:p>
            <a:p>
              <a:pPr>
                <a:lnSpc>
                  <a:spcPct val="150000"/>
                </a:lnSpc>
                <a:defRPr/>
              </a:pPr>
              <a:endParaRPr lang="sl-SI" sz="2400" dirty="0">
                <a:solidFill>
                  <a:schemeClr val="bg2">
                    <a:lumMod val="50000"/>
                  </a:schemeClr>
                </a:solidFill>
                <a:ea typeface="Segoe UI Emoji" panose="020B0502040204020203" pitchFamily="34" charset="0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Projektno vodenje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 err="1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SixSigma</a:t>
              </a: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 DMAIC, DFSS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sl-SI" sz="2400" dirty="0">
                  <a:solidFill>
                    <a:schemeClr val="bg2">
                      <a:lumMod val="50000"/>
                    </a:schemeClr>
                  </a:solidFill>
                  <a:ea typeface="Segoe UI Emoji" panose="020B0502040204020203" pitchFamily="34" charset="0"/>
                </a:rPr>
                <a:t>Vitka proizvodnja</a:t>
              </a:r>
            </a:p>
          </p:txBody>
        </p:sp>
        <p:sp>
          <p:nvSpPr>
            <p:cNvPr id="24" name="Elipsa 23">
              <a:extLst>
                <a:ext uri="{FF2B5EF4-FFF2-40B4-BE49-F238E27FC236}">
                  <a16:creationId xmlns:a16="http://schemas.microsoft.com/office/drawing/2014/main" id="{F121BFAD-CAB0-4ACA-A7C9-238B3F3884A5}"/>
                </a:ext>
              </a:extLst>
            </p:cNvPr>
            <p:cNvSpPr/>
            <p:nvPr/>
          </p:nvSpPr>
          <p:spPr>
            <a:xfrm>
              <a:off x="658813" y="4794649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5" name="Elipsa 24">
              <a:extLst>
                <a:ext uri="{FF2B5EF4-FFF2-40B4-BE49-F238E27FC236}">
                  <a16:creationId xmlns:a16="http://schemas.microsoft.com/office/drawing/2014/main" id="{9ACCF820-9049-4186-81C0-DE674E83D6AC}"/>
                </a:ext>
              </a:extLst>
            </p:cNvPr>
            <p:cNvSpPr/>
            <p:nvPr/>
          </p:nvSpPr>
          <p:spPr>
            <a:xfrm>
              <a:off x="658813" y="5344146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26" name="Elipsa 25">
              <a:extLst>
                <a:ext uri="{FF2B5EF4-FFF2-40B4-BE49-F238E27FC236}">
                  <a16:creationId xmlns:a16="http://schemas.microsoft.com/office/drawing/2014/main" id="{4BFC0BAF-DC8F-4DD5-BF87-FEE73B07FD10}"/>
                </a:ext>
              </a:extLst>
            </p:cNvPr>
            <p:cNvSpPr/>
            <p:nvPr/>
          </p:nvSpPr>
          <p:spPr>
            <a:xfrm>
              <a:off x="658813" y="5893752"/>
              <a:ext cx="112396" cy="112396"/>
            </a:xfrm>
            <a:prstGeom prst="ellipse">
              <a:avLst/>
            </a:prstGeom>
            <a:solidFill>
              <a:srgbClr val="FF15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2DA7C804-183F-430C-9233-F5657033EA0F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D46CD556-0B21-4D57-B6E8-B6C5D7F579E8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STANDARDI IN ORODJE ZA ODLIČNOST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Šestkotnik 26">
            <a:extLst>
              <a:ext uri="{FF2B5EF4-FFF2-40B4-BE49-F238E27FC236}">
                <a16:creationId xmlns:a16="http://schemas.microsoft.com/office/drawing/2014/main" id="{55B982D7-9D03-42ED-9FA8-D05ED01F52D5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8" name="Šestkotnik 27">
            <a:extLst>
              <a:ext uri="{FF2B5EF4-FFF2-40B4-BE49-F238E27FC236}">
                <a16:creationId xmlns:a16="http://schemas.microsoft.com/office/drawing/2014/main" id="{E9803848-B4E8-47EA-A0A0-BA1E0EE43C02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9" name="Šestkotnik 28">
            <a:extLst>
              <a:ext uri="{FF2B5EF4-FFF2-40B4-BE49-F238E27FC236}">
                <a16:creationId xmlns:a16="http://schemas.microsoft.com/office/drawing/2014/main" id="{F6DBDF74-502D-420C-AC76-5FFE6007F971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2707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15">
            <a:extLst>
              <a:ext uri="{FF2B5EF4-FFF2-40B4-BE49-F238E27FC236}">
                <a16:creationId xmlns:a16="http://schemas.microsoft.com/office/drawing/2014/main" id="{C6DD21A6-FC74-4636-989B-48AE6FB9B54A}"/>
              </a:ext>
            </a:extLst>
          </p:cNvPr>
          <p:cNvSpPr txBox="1"/>
          <p:nvPr/>
        </p:nvSpPr>
        <p:spPr>
          <a:xfrm>
            <a:off x="551676" y="2467502"/>
            <a:ext cx="398141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POSLANSTVO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17">
            <a:extLst>
              <a:ext uri="{FF2B5EF4-FFF2-40B4-BE49-F238E27FC236}">
                <a16:creationId xmlns:a16="http://schemas.microsoft.com/office/drawing/2014/main" id="{BFA86E47-A0AB-4427-849E-5D6A7AF42351}"/>
              </a:ext>
            </a:extLst>
          </p:cNvPr>
          <p:cNvSpPr txBox="1"/>
          <p:nvPr/>
        </p:nvSpPr>
        <p:spPr>
          <a:xfrm>
            <a:off x="551677" y="2944795"/>
            <a:ext cx="55443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sl-SI" sz="1600" dirty="0">
                <a:solidFill>
                  <a:schemeClr val="bg2">
                    <a:lumMod val="50000"/>
                  </a:schemeClr>
                </a:solidFill>
              </a:rPr>
              <a:t>Domel je družbeno odgovorno podjetje. Kot globalni razvojni dobavitelj dovršenih rešitev elektromotornih pogonov in komponent, temelječih na lastnih inovativnih tehnologijah, omogočamo rast in trajnostni razvoj skupine Domel. S tem zagotavljamo kvalitetna delovna mesta v širšem okolju. </a:t>
            </a:r>
          </a:p>
        </p:txBody>
      </p:sp>
      <p:sp>
        <p:nvSpPr>
          <p:cNvPr id="50" name="TextBox 15">
            <a:extLst>
              <a:ext uri="{FF2B5EF4-FFF2-40B4-BE49-F238E27FC236}">
                <a16:creationId xmlns:a16="http://schemas.microsoft.com/office/drawing/2014/main" id="{E66F4D1B-BF7C-4780-A5BF-FE4BFFA3E217}"/>
              </a:ext>
            </a:extLst>
          </p:cNvPr>
          <p:cNvSpPr txBox="1"/>
          <p:nvPr/>
        </p:nvSpPr>
        <p:spPr>
          <a:xfrm>
            <a:off x="551676" y="4650670"/>
            <a:ext cx="398141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28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VIZIJA</a:t>
            </a:r>
            <a:endParaRPr lang="ko-KR" altLang="en-US" sz="2800" dirty="0">
              <a:solidFill>
                <a:schemeClr val="bg2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17">
            <a:extLst>
              <a:ext uri="{FF2B5EF4-FFF2-40B4-BE49-F238E27FC236}">
                <a16:creationId xmlns:a16="http://schemas.microsoft.com/office/drawing/2014/main" id="{15E690D1-B9E7-4853-8EF0-BB612ED86F1E}"/>
              </a:ext>
            </a:extLst>
          </p:cNvPr>
          <p:cNvSpPr txBox="1"/>
          <p:nvPr/>
        </p:nvSpPr>
        <p:spPr>
          <a:xfrm>
            <a:off x="551676" y="5127962"/>
            <a:ext cx="554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l-SI" sz="1600" dirty="0">
                <a:solidFill>
                  <a:schemeClr val="bg2">
                    <a:lumMod val="50000"/>
                  </a:schemeClr>
                </a:solidFill>
              </a:rPr>
              <a:t>Smo globalni razvojni dobavitelj EC-sistemov in komponent ter ohranjamo vodilni razvojni položaj na trgu sesalnih enot.</a:t>
            </a: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6A5FAD65-E8D6-4ADF-B6C0-0E169EDA9AB8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2" name="Šestkotnik 11">
            <a:extLst>
              <a:ext uri="{FF2B5EF4-FFF2-40B4-BE49-F238E27FC236}">
                <a16:creationId xmlns:a16="http://schemas.microsoft.com/office/drawing/2014/main" id="{16199409-9238-4BCA-9FED-D6817AE49FF6}"/>
              </a:ext>
            </a:extLst>
          </p:cNvPr>
          <p:cNvSpPr/>
          <p:nvPr/>
        </p:nvSpPr>
        <p:spPr>
          <a:xfrm>
            <a:off x="6343618" y="2659786"/>
            <a:ext cx="3180083" cy="2741451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3" name="Šestkotnik 12">
            <a:extLst>
              <a:ext uri="{FF2B5EF4-FFF2-40B4-BE49-F238E27FC236}">
                <a16:creationId xmlns:a16="http://schemas.microsoft.com/office/drawing/2014/main" id="{05E2AB43-C174-43C7-A166-456FEAB334CB}"/>
              </a:ext>
            </a:extLst>
          </p:cNvPr>
          <p:cNvSpPr/>
          <p:nvPr/>
        </p:nvSpPr>
        <p:spPr>
          <a:xfrm>
            <a:off x="9183094" y="4031956"/>
            <a:ext cx="2350093" cy="202594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4" name="Šestkotnik 13">
            <a:extLst>
              <a:ext uri="{FF2B5EF4-FFF2-40B4-BE49-F238E27FC236}">
                <a16:creationId xmlns:a16="http://schemas.microsoft.com/office/drawing/2014/main" id="{D89FF768-0EBD-4443-92F7-7F6BB95A79A8}"/>
              </a:ext>
            </a:extLst>
          </p:cNvPr>
          <p:cNvSpPr/>
          <p:nvPr/>
        </p:nvSpPr>
        <p:spPr>
          <a:xfrm>
            <a:off x="10536964" y="1168541"/>
            <a:ext cx="3459684" cy="2982489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BF83A6F6-6A03-4519-8A36-343B3EA9488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POSLANSTVO IN VIZIJA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322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91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865D519E-C9C5-42AB-B29D-EA8F5F02F007}"/>
              </a:ext>
            </a:extLst>
          </p:cNvPr>
          <p:cNvSpPr txBox="1"/>
          <p:nvPr/>
        </p:nvSpPr>
        <p:spPr>
          <a:xfrm>
            <a:off x="548283" y="2395371"/>
            <a:ext cx="4985741" cy="2977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Delujemo na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mednarodnih trgih. 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Domel ima sedež v Sloveniji, proizvodne obrate pa v Sloveniji, Srbiji in na Kitajskem.</a:t>
            </a:r>
            <a:endParaRPr lang="sl-SI" sz="14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16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Naši motorji poganjajo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več kot 300 mio naprav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po vsem svetu.</a:t>
            </a:r>
            <a:endParaRPr lang="sl-SI" sz="14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endParaRPr lang="sl-SI" sz="700" dirty="0">
              <a:solidFill>
                <a:schemeClr val="bg2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18770" algn="just">
              <a:lnSpc>
                <a:spcPct val="107000"/>
              </a:lnSpc>
              <a:spcAft>
                <a:spcPts val="800"/>
              </a:spcAft>
            </a:pPr>
            <a:r>
              <a:rPr lang="sl-SI" sz="7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Kakovost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naših končnih izdelkov se odraža v izjemno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dolgi življenjski dobi, nizki stopnji hrupa in visokim izkoristkom, </a:t>
            </a:r>
            <a:r>
              <a:rPr lang="sl-SI" sz="1600" dirty="0">
                <a:solidFill>
                  <a:schemeClr val="bg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ki zmanjšuje porabo električne energije.</a:t>
            </a:r>
            <a:endParaRPr lang="sl-SI" sz="1400" dirty="0">
              <a:solidFill>
                <a:schemeClr val="bg2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Elipsa 23">
            <a:extLst>
              <a:ext uri="{FF2B5EF4-FFF2-40B4-BE49-F238E27FC236}">
                <a16:creationId xmlns:a16="http://schemas.microsoft.com/office/drawing/2014/main" id="{2E670743-8892-4CF5-9B5C-39223406B11B}"/>
              </a:ext>
            </a:extLst>
          </p:cNvPr>
          <p:cNvSpPr/>
          <p:nvPr/>
        </p:nvSpPr>
        <p:spPr>
          <a:xfrm>
            <a:off x="803275" y="2527183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Elipsa 26">
            <a:extLst>
              <a:ext uri="{FF2B5EF4-FFF2-40B4-BE49-F238E27FC236}">
                <a16:creationId xmlns:a16="http://schemas.microsoft.com/office/drawing/2014/main" id="{BAB09FD7-647A-40E5-B7EA-44B4C8AAC7F9}"/>
              </a:ext>
            </a:extLst>
          </p:cNvPr>
          <p:cNvSpPr/>
          <p:nvPr/>
        </p:nvSpPr>
        <p:spPr>
          <a:xfrm>
            <a:off x="803275" y="4614902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4F56B2CC-33AC-462D-A74E-02104B2D1167}"/>
              </a:ext>
            </a:extLst>
          </p:cNvPr>
          <p:cNvSpPr/>
          <p:nvPr/>
        </p:nvSpPr>
        <p:spPr>
          <a:xfrm>
            <a:off x="803275" y="3771716"/>
            <a:ext cx="112396" cy="112396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Šestkotnik 7">
            <a:extLst>
              <a:ext uri="{FF2B5EF4-FFF2-40B4-BE49-F238E27FC236}">
                <a16:creationId xmlns:a16="http://schemas.microsoft.com/office/drawing/2014/main" id="{CE947807-FDCA-4459-9F05-4E91CE91F3E2}"/>
              </a:ext>
            </a:extLst>
          </p:cNvPr>
          <p:cNvSpPr/>
          <p:nvPr/>
        </p:nvSpPr>
        <p:spPr>
          <a:xfrm>
            <a:off x="5891556" y="4089309"/>
            <a:ext cx="2139463" cy="1844365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" name="Šestkotnik 8">
            <a:extLst>
              <a:ext uri="{FF2B5EF4-FFF2-40B4-BE49-F238E27FC236}">
                <a16:creationId xmlns:a16="http://schemas.microsoft.com/office/drawing/2014/main" id="{63C5501C-F870-470D-B4CD-3DEF1DDCE458}"/>
              </a:ext>
            </a:extLst>
          </p:cNvPr>
          <p:cNvSpPr/>
          <p:nvPr/>
        </p:nvSpPr>
        <p:spPr>
          <a:xfrm>
            <a:off x="7716955" y="3070863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2" name="Šestkotnik 11">
            <a:extLst>
              <a:ext uri="{FF2B5EF4-FFF2-40B4-BE49-F238E27FC236}">
                <a16:creationId xmlns:a16="http://schemas.microsoft.com/office/drawing/2014/main" id="{6436C711-EC89-46B0-A1E4-3FF244C50056}"/>
              </a:ext>
            </a:extLst>
          </p:cNvPr>
          <p:cNvSpPr/>
          <p:nvPr/>
        </p:nvSpPr>
        <p:spPr>
          <a:xfrm>
            <a:off x="9542354" y="2035109"/>
            <a:ext cx="2139463" cy="1844365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BDB7ECE-F2B9-42B2-8A6C-8FA497F7F0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1019" y="3262925"/>
            <a:ext cx="1355036" cy="1408175"/>
          </a:xfrm>
          <a:prstGeom prst="rect">
            <a:avLst/>
          </a:prstGeom>
        </p:spPr>
      </p:pic>
      <p:pic>
        <p:nvPicPr>
          <p:cNvPr id="13" name="Slika 12" descr="Slika, ki vsebuje besede notranji, bela, projektor&#10;&#10;Opis je samodejno ustvarjen">
            <a:extLst>
              <a:ext uri="{FF2B5EF4-FFF2-40B4-BE49-F238E27FC236}">
                <a16:creationId xmlns:a16="http://schemas.microsoft.com/office/drawing/2014/main" id="{BB501164-CCA7-4248-930A-D84975CEC7B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1288" y="2423557"/>
            <a:ext cx="1701594" cy="1067467"/>
          </a:xfrm>
          <a:prstGeom prst="rect">
            <a:avLst/>
          </a:prstGeom>
        </p:spPr>
      </p:pic>
      <p:sp>
        <p:nvSpPr>
          <p:cNvPr id="19" name="Elipsa 18">
            <a:extLst>
              <a:ext uri="{FF2B5EF4-FFF2-40B4-BE49-F238E27FC236}">
                <a16:creationId xmlns:a16="http://schemas.microsoft.com/office/drawing/2014/main" id="{1C190585-292C-47D9-8206-9BA77B8212F6}"/>
              </a:ext>
            </a:extLst>
          </p:cNvPr>
          <p:cNvSpPr/>
          <p:nvPr/>
        </p:nvSpPr>
        <p:spPr>
          <a:xfrm>
            <a:off x="7716955" y="5143499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0" name="Elipsa 19">
            <a:extLst>
              <a:ext uri="{FF2B5EF4-FFF2-40B4-BE49-F238E27FC236}">
                <a16:creationId xmlns:a16="http://schemas.microsoft.com/office/drawing/2014/main" id="{5CF4F3AF-9023-49F0-BC42-CD7CDEFB729B}"/>
              </a:ext>
            </a:extLst>
          </p:cNvPr>
          <p:cNvSpPr/>
          <p:nvPr/>
        </p:nvSpPr>
        <p:spPr>
          <a:xfrm>
            <a:off x="6281810" y="4859783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Elipsa 20">
            <a:extLst>
              <a:ext uri="{FF2B5EF4-FFF2-40B4-BE49-F238E27FC236}">
                <a16:creationId xmlns:a16="http://schemas.microsoft.com/office/drawing/2014/main" id="{C62E4DDB-517C-48D7-A8B8-BB79122ADFE1}"/>
              </a:ext>
            </a:extLst>
          </p:cNvPr>
          <p:cNvSpPr/>
          <p:nvPr/>
        </p:nvSpPr>
        <p:spPr>
          <a:xfrm>
            <a:off x="6363556" y="4887505"/>
            <a:ext cx="55445" cy="55445"/>
          </a:xfrm>
          <a:prstGeom prst="ellipse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7B931BBC-2459-40A0-AAED-A351B3F164F5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1CBC2CC6-C07C-42F8-B0AC-E8B457EE1EEB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KLJUČNE PREDNOSTI SKUPINE DOMEL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98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5">
            <a:extLst>
              <a:ext uri="{FF2B5EF4-FFF2-40B4-BE49-F238E27FC236}">
                <a16:creationId xmlns:a16="http://schemas.microsoft.com/office/drawing/2014/main" id="{FC0C3118-40F6-41C5-B444-E85E8A4AC0AF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VREDNOTE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Slika 2" descr="Slika, ki vsebuje besede besedilo, vizitka&#10;&#10;Opis je samodejno ustvarjen">
            <a:extLst>
              <a:ext uri="{FF2B5EF4-FFF2-40B4-BE49-F238E27FC236}">
                <a16:creationId xmlns:a16="http://schemas.microsoft.com/office/drawing/2014/main" id="{12D4D05A-F14A-40B0-9F2D-B18A97EAF7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7523" y="1406178"/>
            <a:ext cx="6657353" cy="5093936"/>
          </a:xfrm>
          <a:prstGeom prst="rect">
            <a:avLst/>
          </a:prstGeom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2B20F0A-402A-4895-890B-6688F26E5F25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</p:spTree>
    <p:extLst>
      <p:ext uri="{BB962C8B-B14F-4D97-AF65-F5344CB8AC3E}">
        <p14:creationId xmlns:p14="http://schemas.microsoft.com/office/powerpoint/2010/main" val="3512755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otnik 24">
            <a:extLst>
              <a:ext uri="{FF2B5EF4-FFF2-40B4-BE49-F238E27FC236}">
                <a16:creationId xmlns:a16="http://schemas.microsoft.com/office/drawing/2014/main" id="{A02B93DC-6503-4FEA-8901-4E22710BFE61}"/>
              </a:ext>
            </a:extLst>
          </p:cNvPr>
          <p:cNvSpPr/>
          <p:nvPr/>
        </p:nvSpPr>
        <p:spPr>
          <a:xfrm>
            <a:off x="970405" y="6012924"/>
            <a:ext cx="1216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LOKACIJ</a:t>
            </a:r>
          </a:p>
        </p:txBody>
      </p:sp>
      <p:sp>
        <p:nvSpPr>
          <p:cNvPr id="32" name="Pravokotnik 31">
            <a:extLst>
              <a:ext uri="{FF2B5EF4-FFF2-40B4-BE49-F238E27FC236}">
                <a16:creationId xmlns:a16="http://schemas.microsoft.com/office/drawing/2014/main" id="{1BA67CC5-9A85-4D94-B208-F606907F30BB}"/>
              </a:ext>
            </a:extLst>
          </p:cNvPr>
          <p:cNvSpPr/>
          <p:nvPr/>
        </p:nvSpPr>
        <p:spPr>
          <a:xfrm>
            <a:off x="5237472" y="6012924"/>
            <a:ext cx="1757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ZAPOSLENIH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1C389E19-EC16-401A-B1EC-4C84576257EB}"/>
              </a:ext>
            </a:extLst>
          </p:cNvPr>
          <p:cNvSpPr/>
          <p:nvPr/>
        </p:nvSpPr>
        <p:spPr>
          <a:xfrm>
            <a:off x="9900429" y="6012924"/>
            <a:ext cx="1311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MIO EUR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6FDCE03-8DB3-45F0-8F97-829D7B365DB8}"/>
              </a:ext>
            </a:extLst>
          </p:cNvPr>
          <p:cNvGrpSpPr/>
          <p:nvPr/>
        </p:nvGrpSpPr>
        <p:grpSpPr>
          <a:xfrm>
            <a:off x="735053" y="1363792"/>
            <a:ext cx="1847995" cy="1593098"/>
            <a:chOff x="668378" y="1439196"/>
            <a:chExt cx="2027197" cy="1747583"/>
          </a:xfrm>
        </p:grpSpPr>
        <p:sp>
          <p:nvSpPr>
            <p:cNvPr id="2" name="Šestkotnik 1">
              <a:extLst>
                <a:ext uri="{FF2B5EF4-FFF2-40B4-BE49-F238E27FC236}">
                  <a16:creationId xmlns:a16="http://schemas.microsoft.com/office/drawing/2014/main" id="{0B85F358-5B89-4453-A725-D33600EB8B83}"/>
                </a:ext>
              </a:extLst>
            </p:cNvPr>
            <p:cNvSpPr/>
            <p:nvPr/>
          </p:nvSpPr>
          <p:spPr>
            <a:xfrm>
              <a:off x="668378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8" name="Pravokotnik 37">
              <a:extLst>
                <a:ext uri="{FF2B5EF4-FFF2-40B4-BE49-F238E27FC236}">
                  <a16:creationId xmlns:a16="http://schemas.microsoft.com/office/drawing/2014/main" id="{B93F93D6-DDC0-4F97-9DA0-5FBA2F17C5F2}"/>
                </a:ext>
              </a:extLst>
            </p:cNvPr>
            <p:cNvSpPr/>
            <p:nvPr/>
          </p:nvSpPr>
          <p:spPr>
            <a:xfrm>
              <a:off x="1439196" y="1885797"/>
              <a:ext cx="497252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6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6DD5C376-4F9F-48C5-8EA2-FF46F3042CBC}"/>
              </a:ext>
            </a:extLst>
          </p:cNvPr>
          <p:cNvGrpSpPr/>
          <p:nvPr/>
        </p:nvGrpSpPr>
        <p:grpSpPr>
          <a:xfrm>
            <a:off x="5146625" y="1363792"/>
            <a:ext cx="1847995" cy="1593098"/>
            <a:chOff x="5102448" y="1439196"/>
            <a:chExt cx="2027197" cy="1747583"/>
          </a:xfrm>
        </p:grpSpPr>
        <p:sp>
          <p:nvSpPr>
            <p:cNvPr id="46" name="Šestkotnik 45">
              <a:extLst>
                <a:ext uri="{FF2B5EF4-FFF2-40B4-BE49-F238E27FC236}">
                  <a16:creationId xmlns:a16="http://schemas.microsoft.com/office/drawing/2014/main" id="{1C5CCDE8-FAF4-4D72-9C0B-F0BFD3E8DB5A}"/>
                </a:ext>
              </a:extLst>
            </p:cNvPr>
            <p:cNvSpPr/>
            <p:nvPr/>
          </p:nvSpPr>
          <p:spPr>
            <a:xfrm>
              <a:off x="5102448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39" name="Pravokotnik 38">
              <a:extLst>
                <a:ext uri="{FF2B5EF4-FFF2-40B4-BE49-F238E27FC236}">
                  <a16:creationId xmlns:a16="http://schemas.microsoft.com/office/drawing/2014/main" id="{C0FBDED2-C5DC-4DFF-8C57-DBFBA9845931}"/>
                </a:ext>
              </a:extLst>
            </p:cNvPr>
            <p:cNvSpPr/>
            <p:nvPr/>
          </p:nvSpPr>
          <p:spPr>
            <a:xfrm>
              <a:off x="5398540" y="1885797"/>
              <a:ext cx="1435008" cy="83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1394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79BE4C64-A2BE-4007-8927-11A20BCEADBB}"/>
              </a:ext>
            </a:extLst>
          </p:cNvPr>
          <p:cNvGrpSpPr/>
          <p:nvPr/>
        </p:nvGrpSpPr>
        <p:grpSpPr>
          <a:xfrm>
            <a:off x="9679499" y="1363792"/>
            <a:ext cx="1847995" cy="1593098"/>
            <a:chOff x="9505991" y="1439196"/>
            <a:chExt cx="2027197" cy="1747583"/>
          </a:xfrm>
        </p:grpSpPr>
        <p:sp>
          <p:nvSpPr>
            <p:cNvPr id="50" name="Šestkotnik 49">
              <a:extLst>
                <a:ext uri="{FF2B5EF4-FFF2-40B4-BE49-F238E27FC236}">
                  <a16:creationId xmlns:a16="http://schemas.microsoft.com/office/drawing/2014/main" id="{CCC9CD26-CB86-4CE4-B7D3-398236BF49C6}"/>
                </a:ext>
              </a:extLst>
            </p:cNvPr>
            <p:cNvSpPr/>
            <p:nvPr/>
          </p:nvSpPr>
          <p:spPr>
            <a:xfrm>
              <a:off x="9505991" y="1439196"/>
              <a:ext cx="2027197" cy="1747583"/>
            </a:xfrm>
            <a:prstGeom prst="hexagon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0" name="Pravokotnik 39">
              <a:extLst>
                <a:ext uri="{FF2B5EF4-FFF2-40B4-BE49-F238E27FC236}">
                  <a16:creationId xmlns:a16="http://schemas.microsoft.com/office/drawing/2014/main" id="{FE0172E8-E342-4504-9F5F-E432115B762F}"/>
                </a:ext>
              </a:extLst>
            </p:cNvPr>
            <p:cNvSpPr/>
            <p:nvPr/>
          </p:nvSpPr>
          <p:spPr>
            <a:xfrm>
              <a:off x="9961583" y="1885797"/>
              <a:ext cx="1116011" cy="830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l-SI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randon Grotesque Regular" panose="020B0503020203060202" pitchFamily="34" charset="-18"/>
                  <a:cs typeface="Segoe UI Semibold" panose="020B0702040204020203" pitchFamily="34" charset="0"/>
                </a:rPr>
                <a:t>150</a:t>
              </a:r>
              <a:endParaRPr lang="sl-SI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Brandon Grotesque Regular" panose="020B0503020203060202" pitchFamily="34" charset="-18"/>
              </a:endParaRPr>
            </a:p>
          </p:txBody>
        </p:sp>
      </p:grpSp>
      <p:pic>
        <p:nvPicPr>
          <p:cNvPr id="8" name="Slika 7" descr="Slika, ki vsebuje besede vlak, zunanje, stavba, stadion&#10;&#10;Opis je samodejno ustvarjen">
            <a:extLst>
              <a:ext uri="{FF2B5EF4-FFF2-40B4-BE49-F238E27FC236}">
                <a16:creationId xmlns:a16="http://schemas.microsoft.com/office/drawing/2014/main" id="{5309BB00-A26C-4024-AECC-897653813E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3444535"/>
            <a:ext cx="12192000" cy="3429000"/>
          </a:xfrm>
          <a:prstGeom prst="rect">
            <a:avLst/>
          </a:prstGeom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49B8D6BC-DD98-4812-8166-01D6A7FDD245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8FE7A0FF-FAC5-4C33-BBF1-DC9BA76C3630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SKUPINA DOMEL DANES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Pravokotnik 13">
            <a:extLst>
              <a:ext uri="{FF2B5EF4-FFF2-40B4-BE49-F238E27FC236}">
                <a16:creationId xmlns:a16="http://schemas.microsoft.com/office/drawing/2014/main" id="{D3176981-6677-42F3-A2E3-0F8A65A3ACAB}"/>
              </a:ext>
            </a:extLst>
          </p:cNvPr>
          <p:cNvSpPr/>
          <p:nvPr/>
        </p:nvSpPr>
        <p:spPr>
          <a:xfrm>
            <a:off x="1149680" y="3012497"/>
            <a:ext cx="101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LOKACIJ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82AEE2FF-83A1-4A25-BD20-8378646D6221}"/>
              </a:ext>
            </a:extLst>
          </p:cNvPr>
          <p:cNvSpPr/>
          <p:nvPr/>
        </p:nvSpPr>
        <p:spPr>
          <a:xfrm>
            <a:off x="5347910" y="3012497"/>
            <a:ext cx="1496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ZAPOSLENIH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16" name="Pravokotnik 15">
            <a:extLst>
              <a:ext uri="{FF2B5EF4-FFF2-40B4-BE49-F238E27FC236}">
                <a16:creationId xmlns:a16="http://schemas.microsoft.com/office/drawing/2014/main" id="{B6C9AA16-2A24-46C9-9E49-1CD6B4E98F14}"/>
              </a:ext>
            </a:extLst>
          </p:cNvPr>
          <p:cNvSpPr/>
          <p:nvPr/>
        </p:nvSpPr>
        <p:spPr>
          <a:xfrm>
            <a:off x="10040681" y="3012497"/>
            <a:ext cx="11256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000" dirty="0">
                <a:solidFill>
                  <a:schemeClr val="tx1">
                    <a:lumMod val="65000"/>
                    <a:lumOff val="35000"/>
                  </a:schemeClr>
                </a:solidFill>
                <a:cs typeface="Segoe UI Semibold" panose="020B0702040204020203" pitchFamily="34" charset="0"/>
              </a:rPr>
              <a:t>MIO EUR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81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ravokotnik 50">
            <a:extLst>
              <a:ext uri="{FF2B5EF4-FFF2-40B4-BE49-F238E27FC236}">
                <a16:creationId xmlns:a16="http://schemas.microsoft.com/office/drawing/2014/main" id="{E1493A9A-713B-4BD1-A2FA-7B7B02C84A0C}"/>
              </a:ext>
            </a:extLst>
          </p:cNvPr>
          <p:cNvSpPr/>
          <p:nvPr/>
        </p:nvSpPr>
        <p:spPr>
          <a:xfrm>
            <a:off x="1101298" y="5850816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30.927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7" name="Pravokotnik 56">
            <a:extLst>
              <a:ext uri="{FF2B5EF4-FFF2-40B4-BE49-F238E27FC236}">
                <a16:creationId xmlns:a16="http://schemas.microsoft.com/office/drawing/2014/main" id="{B104A4E1-B6E3-4F75-A8AC-E64E7DBB83BA}"/>
              </a:ext>
            </a:extLst>
          </p:cNvPr>
          <p:cNvSpPr/>
          <p:nvPr/>
        </p:nvSpPr>
        <p:spPr>
          <a:xfrm>
            <a:off x="856798" y="5608563"/>
            <a:ext cx="15292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ŽELEZNIKI / SLO</a:t>
            </a:r>
          </a:p>
        </p:txBody>
      </p:sp>
      <p:sp>
        <p:nvSpPr>
          <p:cNvPr id="53" name="Pravokotnik 52">
            <a:extLst>
              <a:ext uri="{FF2B5EF4-FFF2-40B4-BE49-F238E27FC236}">
                <a16:creationId xmlns:a16="http://schemas.microsoft.com/office/drawing/2014/main" id="{723DD5DB-332B-426F-90CF-500EFEBDD7A0}"/>
              </a:ext>
            </a:extLst>
          </p:cNvPr>
          <p:cNvSpPr/>
          <p:nvPr/>
        </p:nvSpPr>
        <p:spPr>
          <a:xfrm>
            <a:off x="2944865" y="5852263"/>
            <a:ext cx="875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4.620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8" name="Pravokotnik 57">
            <a:extLst>
              <a:ext uri="{FF2B5EF4-FFF2-40B4-BE49-F238E27FC236}">
                <a16:creationId xmlns:a16="http://schemas.microsoft.com/office/drawing/2014/main" id="{CB1B7B95-BEA6-46C0-B871-D0992FEA64F0}"/>
              </a:ext>
            </a:extLst>
          </p:cNvPr>
          <p:cNvSpPr/>
          <p:nvPr/>
        </p:nvSpPr>
        <p:spPr>
          <a:xfrm>
            <a:off x="2636887" y="5608563"/>
            <a:ext cx="14889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ŽELEZNIKI/SLO</a:t>
            </a:r>
          </a:p>
        </p:txBody>
      </p:sp>
      <p:sp>
        <p:nvSpPr>
          <p:cNvPr id="54" name="Pravokotnik 53">
            <a:extLst>
              <a:ext uri="{FF2B5EF4-FFF2-40B4-BE49-F238E27FC236}">
                <a16:creationId xmlns:a16="http://schemas.microsoft.com/office/drawing/2014/main" id="{FD805A7B-2581-4EF7-96A4-A81C831EA3E3}"/>
              </a:ext>
            </a:extLst>
          </p:cNvPr>
          <p:cNvSpPr/>
          <p:nvPr/>
        </p:nvSpPr>
        <p:spPr>
          <a:xfrm>
            <a:off x="4685829" y="5850816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25.000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59" name="Pravokotnik 58">
            <a:extLst>
              <a:ext uri="{FF2B5EF4-FFF2-40B4-BE49-F238E27FC236}">
                <a16:creationId xmlns:a16="http://schemas.microsoft.com/office/drawing/2014/main" id="{00E0E526-BE2E-464D-AD13-2D2FFF0804F9}"/>
              </a:ext>
            </a:extLst>
          </p:cNvPr>
          <p:cNvSpPr/>
          <p:nvPr/>
        </p:nvSpPr>
        <p:spPr>
          <a:xfrm>
            <a:off x="4528123" y="5608563"/>
            <a:ext cx="1262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TRATA / SLO</a:t>
            </a:r>
          </a:p>
        </p:txBody>
      </p:sp>
      <p:sp>
        <p:nvSpPr>
          <p:cNvPr id="55" name="Pravokotnik 54">
            <a:extLst>
              <a:ext uri="{FF2B5EF4-FFF2-40B4-BE49-F238E27FC236}">
                <a16:creationId xmlns:a16="http://schemas.microsoft.com/office/drawing/2014/main" id="{55EB45B4-AFC8-4F30-9C87-4BBCF8A20786}"/>
              </a:ext>
            </a:extLst>
          </p:cNvPr>
          <p:cNvSpPr/>
          <p:nvPr/>
        </p:nvSpPr>
        <p:spPr>
          <a:xfrm>
            <a:off x="6476134" y="5849472"/>
            <a:ext cx="966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13.725 </a:t>
            </a:r>
            <a:r>
              <a:rPr lang="sl-SI" sz="1400" b="1" dirty="0">
                <a:solidFill>
                  <a:schemeClr val="tx1">
                    <a:lumMod val="50000"/>
                    <a:lumOff val="50000"/>
                  </a:schemeClr>
                </a:solidFill>
                <a:cs typeface="Segoe UI Semibold" panose="020B0702040204020203" pitchFamily="34" charset="0"/>
              </a:rPr>
              <a:t>m2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cs typeface="Segoe UI Semibold" panose="020B0702040204020203" pitchFamily="34" charset="0"/>
            </a:endParaRPr>
          </a:p>
          <a:p>
            <a:pPr algn="ctr"/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60" name="Pravokotnik 59">
            <a:extLst>
              <a:ext uri="{FF2B5EF4-FFF2-40B4-BE49-F238E27FC236}">
                <a16:creationId xmlns:a16="http://schemas.microsoft.com/office/drawing/2014/main" id="{58B6A1BE-26FA-40C1-B3E0-1D894D52E093}"/>
              </a:ext>
            </a:extLst>
          </p:cNvPr>
          <p:cNvSpPr/>
          <p:nvPr/>
        </p:nvSpPr>
        <p:spPr>
          <a:xfrm>
            <a:off x="6286697" y="5608563"/>
            <a:ext cx="13458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RETEČE / SLO</a:t>
            </a:r>
          </a:p>
        </p:txBody>
      </p:sp>
      <p:sp>
        <p:nvSpPr>
          <p:cNvPr id="56" name="Pravokotnik 55">
            <a:extLst>
              <a:ext uri="{FF2B5EF4-FFF2-40B4-BE49-F238E27FC236}">
                <a16:creationId xmlns:a16="http://schemas.microsoft.com/office/drawing/2014/main" id="{41674570-8A50-4F03-8907-99301017C1B2}"/>
              </a:ext>
            </a:extLst>
          </p:cNvPr>
          <p:cNvSpPr/>
          <p:nvPr/>
        </p:nvSpPr>
        <p:spPr>
          <a:xfrm>
            <a:off x="10071827" y="5852263"/>
            <a:ext cx="875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3.200 m2</a:t>
            </a:r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61" name="Pravokotnik 60">
            <a:extLst>
              <a:ext uri="{FF2B5EF4-FFF2-40B4-BE49-F238E27FC236}">
                <a16:creationId xmlns:a16="http://schemas.microsoft.com/office/drawing/2014/main" id="{49395B99-25DF-4A17-ABEE-9E2574555DD6}"/>
              </a:ext>
            </a:extLst>
          </p:cNvPr>
          <p:cNvSpPr/>
          <p:nvPr/>
        </p:nvSpPr>
        <p:spPr>
          <a:xfrm>
            <a:off x="9498261" y="5608563"/>
            <a:ext cx="2017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SUZHOU / KITAJSKA</a:t>
            </a:r>
          </a:p>
        </p:txBody>
      </p:sp>
      <p:sp>
        <p:nvSpPr>
          <p:cNvPr id="86" name="Pravokotnik 85">
            <a:extLst>
              <a:ext uri="{FF2B5EF4-FFF2-40B4-BE49-F238E27FC236}">
                <a16:creationId xmlns:a16="http://schemas.microsoft.com/office/drawing/2014/main" id="{63A8204C-1DCF-4714-A16E-6AA3E6A71141}"/>
              </a:ext>
            </a:extLst>
          </p:cNvPr>
          <p:cNvSpPr/>
          <p:nvPr/>
        </p:nvSpPr>
        <p:spPr>
          <a:xfrm>
            <a:off x="8283966" y="5863334"/>
            <a:ext cx="8755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14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1.600 m2</a:t>
            </a:r>
            <a:endParaRPr lang="en-US" sz="1400" b="1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</p:txBody>
      </p:sp>
      <p:sp>
        <p:nvSpPr>
          <p:cNvPr id="87" name="Pravokotnik 86">
            <a:extLst>
              <a:ext uri="{FF2B5EF4-FFF2-40B4-BE49-F238E27FC236}">
                <a16:creationId xmlns:a16="http://schemas.microsoft.com/office/drawing/2014/main" id="{C18D9025-1AA7-48AB-87CF-A7CBE9719DB1}"/>
              </a:ext>
            </a:extLst>
          </p:cNvPr>
          <p:cNvSpPr/>
          <p:nvPr/>
        </p:nvSpPr>
        <p:spPr>
          <a:xfrm>
            <a:off x="8059597" y="5608563"/>
            <a:ext cx="13458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ODŽACI / SRB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BA109FDF-6457-407F-B8D5-1E5AFE377CEB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36" name="TextBox 15">
            <a:extLst>
              <a:ext uri="{FF2B5EF4-FFF2-40B4-BE49-F238E27FC236}">
                <a16:creationId xmlns:a16="http://schemas.microsoft.com/office/drawing/2014/main" id="{AD0F9436-96C9-43D0-BBCF-6FADD2036D45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LOKACIJE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Šestkotnik 37">
            <a:extLst>
              <a:ext uri="{FF2B5EF4-FFF2-40B4-BE49-F238E27FC236}">
                <a16:creationId xmlns:a16="http://schemas.microsoft.com/office/drawing/2014/main" id="{A4FAB2C4-0B2A-46A1-A33C-42E534F28B99}"/>
              </a:ext>
            </a:extLst>
          </p:cNvPr>
          <p:cNvSpPr/>
          <p:nvPr/>
        </p:nvSpPr>
        <p:spPr>
          <a:xfrm>
            <a:off x="597833" y="3222935"/>
            <a:ext cx="2047161" cy="1764794"/>
          </a:xfrm>
          <a:prstGeom prst="hexagon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9" name="Šestkotnik 38">
            <a:extLst>
              <a:ext uri="{FF2B5EF4-FFF2-40B4-BE49-F238E27FC236}">
                <a16:creationId xmlns:a16="http://schemas.microsoft.com/office/drawing/2014/main" id="{7B532AF4-3F00-4EC2-8932-B1B288A8B371}"/>
              </a:ext>
            </a:extLst>
          </p:cNvPr>
          <p:cNvSpPr/>
          <p:nvPr/>
        </p:nvSpPr>
        <p:spPr>
          <a:xfrm>
            <a:off x="2364112" y="2241550"/>
            <a:ext cx="2047162" cy="1764794"/>
          </a:xfrm>
          <a:prstGeom prst="hexagon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Šestkotnik 39">
            <a:extLst>
              <a:ext uri="{FF2B5EF4-FFF2-40B4-BE49-F238E27FC236}">
                <a16:creationId xmlns:a16="http://schemas.microsoft.com/office/drawing/2014/main" id="{79CFB07D-292A-471D-9619-74B8BEA15A60}"/>
              </a:ext>
            </a:extLst>
          </p:cNvPr>
          <p:cNvSpPr/>
          <p:nvPr/>
        </p:nvSpPr>
        <p:spPr>
          <a:xfrm>
            <a:off x="4145713" y="3215257"/>
            <a:ext cx="2047162" cy="1764794"/>
          </a:xfrm>
          <a:prstGeom prst="hexagon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Šestkotnik 40">
            <a:extLst>
              <a:ext uri="{FF2B5EF4-FFF2-40B4-BE49-F238E27FC236}">
                <a16:creationId xmlns:a16="http://schemas.microsoft.com/office/drawing/2014/main" id="{D104EDC0-CACD-47B2-9A17-DA30C862F62B}"/>
              </a:ext>
            </a:extLst>
          </p:cNvPr>
          <p:cNvSpPr/>
          <p:nvPr/>
        </p:nvSpPr>
        <p:spPr>
          <a:xfrm>
            <a:off x="5927315" y="2241548"/>
            <a:ext cx="2047163" cy="1764796"/>
          </a:xfrm>
          <a:prstGeom prst="hexagon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2" name="Šestkotnik 41">
            <a:extLst>
              <a:ext uri="{FF2B5EF4-FFF2-40B4-BE49-F238E27FC236}">
                <a16:creationId xmlns:a16="http://schemas.microsoft.com/office/drawing/2014/main" id="{0A2F59CE-3A44-4D55-B81A-1823520F26DB}"/>
              </a:ext>
            </a:extLst>
          </p:cNvPr>
          <p:cNvSpPr/>
          <p:nvPr/>
        </p:nvSpPr>
        <p:spPr>
          <a:xfrm>
            <a:off x="7704423" y="3213100"/>
            <a:ext cx="2034649" cy="1754007"/>
          </a:xfrm>
          <a:prstGeom prst="hexagon">
            <a:avLst/>
          </a:prstGeo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3" name="Šestkotnik 42">
            <a:extLst>
              <a:ext uri="{FF2B5EF4-FFF2-40B4-BE49-F238E27FC236}">
                <a16:creationId xmlns:a16="http://schemas.microsoft.com/office/drawing/2014/main" id="{46047206-35D6-42FA-AFB3-1D9F51287755}"/>
              </a:ext>
            </a:extLst>
          </p:cNvPr>
          <p:cNvSpPr/>
          <p:nvPr/>
        </p:nvSpPr>
        <p:spPr>
          <a:xfrm>
            <a:off x="9469022" y="2241550"/>
            <a:ext cx="2047162" cy="1764794"/>
          </a:xfrm>
          <a:prstGeom prst="hexagon">
            <a:avLst/>
          </a:prstGeom>
          <a:blipFill dpi="0"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827FFB6B-0DA2-4037-B0CA-D0E1EC4D3541}"/>
              </a:ext>
            </a:extLst>
          </p:cNvPr>
          <p:cNvSpPr txBox="1"/>
          <p:nvPr/>
        </p:nvSpPr>
        <p:spPr>
          <a:xfrm>
            <a:off x="856798" y="5353561"/>
            <a:ext cx="16349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50000"/>
                  </a:schemeClr>
                </a:solidFill>
                <a:cs typeface="Segoe UI Semibold" panose="020B0702040204020203" pitchFamily="34" charset="0"/>
              </a:rPr>
              <a:t>SEDEŽ PODJETJA</a:t>
            </a:r>
            <a:endParaRPr lang="en-US" sz="1600" dirty="0">
              <a:solidFill>
                <a:schemeClr val="bg2">
                  <a:lumMod val="50000"/>
                </a:schemeClr>
              </a:solidFill>
              <a:cs typeface="Segoe UI Semibold" panose="020B0702040204020203" pitchFamily="34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5823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Šestkotnik 30">
            <a:extLst>
              <a:ext uri="{FF2B5EF4-FFF2-40B4-BE49-F238E27FC236}">
                <a16:creationId xmlns:a16="http://schemas.microsoft.com/office/drawing/2014/main" id="{6C855CE7-BB7F-4C9C-9FA2-A4DE8D512541}"/>
              </a:ext>
            </a:extLst>
          </p:cNvPr>
          <p:cNvSpPr/>
          <p:nvPr/>
        </p:nvSpPr>
        <p:spPr>
          <a:xfrm>
            <a:off x="9150985" y="259124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7" name="Šestkotnik 26">
            <a:extLst>
              <a:ext uri="{FF2B5EF4-FFF2-40B4-BE49-F238E27FC236}">
                <a16:creationId xmlns:a16="http://schemas.microsoft.com/office/drawing/2014/main" id="{B60A15F6-B566-4431-9F20-FB6206B2B022}"/>
              </a:ext>
            </a:extLst>
          </p:cNvPr>
          <p:cNvSpPr/>
          <p:nvPr/>
        </p:nvSpPr>
        <p:spPr>
          <a:xfrm>
            <a:off x="7019990" y="3644172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Šestkotnik 22">
            <a:extLst>
              <a:ext uri="{FF2B5EF4-FFF2-40B4-BE49-F238E27FC236}">
                <a16:creationId xmlns:a16="http://schemas.microsoft.com/office/drawing/2014/main" id="{6BC5272B-FC95-42A6-9808-1A1CDC4E4C2F}"/>
              </a:ext>
            </a:extLst>
          </p:cNvPr>
          <p:cNvSpPr/>
          <p:nvPr/>
        </p:nvSpPr>
        <p:spPr>
          <a:xfrm>
            <a:off x="4888996" y="2583941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Šestkotnik 21">
            <a:extLst>
              <a:ext uri="{FF2B5EF4-FFF2-40B4-BE49-F238E27FC236}">
                <a16:creationId xmlns:a16="http://schemas.microsoft.com/office/drawing/2014/main" id="{1F4B99D6-28D7-4583-BC2F-0E50F75015BA}"/>
              </a:ext>
            </a:extLst>
          </p:cNvPr>
          <p:cNvSpPr/>
          <p:nvPr/>
        </p:nvSpPr>
        <p:spPr>
          <a:xfrm>
            <a:off x="2758120" y="364417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Šestkotnik 20">
            <a:extLst>
              <a:ext uri="{FF2B5EF4-FFF2-40B4-BE49-F238E27FC236}">
                <a16:creationId xmlns:a16="http://schemas.microsoft.com/office/drawing/2014/main" id="{77C82DF5-3B06-436A-9C85-07FB8AE68860}"/>
              </a:ext>
            </a:extLst>
          </p:cNvPr>
          <p:cNvSpPr/>
          <p:nvPr/>
        </p:nvSpPr>
        <p:spPr>
          <a:xfrm>
            <a:off x="627244" y="2603753"/>
            <a:ext cx="2413771" cy="208083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91A7A2A-3232-4B7B-9F64-E3F82F074130}"/>
              </a:ext>
            </a:extLst>
          </p:cNvPr>
          <p:cNvSpPr txBox="1"/>
          <p:nvPr/>
        </p:nvSpPr>
        <p:spPr bwMode="auto">
          <a:xfrm>
            <a:off x="1287789" y="3105150"/>
            <a:ext cx="1058790" cy="3904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Ustanovitev podjetja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9B623AB-7FF0-4124-947B-09CE23EAA8C6}"/>
              </a:ext>
            </a:extLst>
          </p:cNvPr>
          <p:cNvSpPr txBox="1"/>
          <p:nvPr/>
        </p:nvSpPr>
        <p:spPr bwMode="auto">
          <a:xfrm>
            <a:off x="1447237" y="2743236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1946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F6D107D-8D75-42B8-A062-C2035236FB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939" y="3665626"/>
            <a:ext cx="1110489" cy="791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02777D8-6DCD-4519-BF1A-E53119AEF104}"/>
              </a:ext>
            </a:extLst>
          </p:cNvPr>
          <p:cNvSpPr txBox="1"/>
          <p:nvPr/>
        </p:nvSpPr>
        <p:spPr bwMode="auto">
          <a:xfrm>
            <a:off x="3447736" y="4100586"/>
            <a:ext cx="1058790" cy="585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Razvoj prvega motorja za sesalnike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BEC1A8A-2D3D-424C-8645-A182C10059C3}"/>
              </a:ext>
            </a:extLst>
          </p:cNvPr>
          <p:cNvSpPr txBox="1"/>
          <p:nvPr/>
        </p:nvSpPr>
        <p:spPr bwMode="auto">
          <a:xfrm>
            <a:off x="3578088" y="3779574"/>
            <a:ext cx="773599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1974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AF3503C3-55E0-406F-84E5-3631F16721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719" y="4805467"/>
            <a:ext cx="1134336" cy="674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83199851-ACDD-4EA4-AEDB-E52962D478F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8393" y="3764276"/>
            <a:ext cx="1064832" cy="594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5839827-E9F8-4FE2-B724-6FFCBBF249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9532" y="4825463"/>
            <a:ext cx="1058790" cy="66232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A5F9A4B-339C-4271-A001-8E97F8110402}"/>
              </a:ext>
            </a:extLst>
          </p:cNvPr>
          <p:cNvGrpSpPr/>
          <p:nvPr/>
        </p:nvGrpSpPr>
        <p:grpSpPr>
          <a:xfrm>
            <a:off x="9639142" y="3764276"/>
            <a:ext cx="1437455" cy="570643"/>
            <a:chOff x="5927958" y="4844052"/>
            <a:chExt cx="1942723" cy="771226"/>
          </a:xfrm>
        </p:grpSpPr>
        <p:pic>
          <p:nvPicPr>
            <p:cNvPr id="17" name="Slika 16">
              <a:extLst>
                <a:ext uri="{FF2B5EF4-FFF2-40B4-BE49-F238E27FC236}">
                  <a16:creationId xmlns:a16="http://schemas.microsoft.com/office/drawing/2014/main" id="{C746391D-8272-4DB6-82ED-928B58CDF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27958" y="5049614"/>
              <a:ext cx="489246" cy="4722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Slika 17">
              <a:extLst>
                <a:ext uri="{FF2B5EF4-FFF2-40B4-BE49-F238E27FC236}">
                  <a16:creationId xmlns:a16="http://schemas.microsoft.com/office/drawing/2014/main" id="{EBBC3E0E-947B-4D53-AE7D-6A5493A6A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80175" y="4937727"/>
              <a:ext cx="619458" cy="6263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Slika 18">
              <a:extLst>
                <a:ext uri="{FF2B5EF4-FFF2-40B4-BE49-F238E27FC236}">
                  <a16:creationId xmlns:a16="http://schemas.microsoft.com/office/drawing/2014/main" id="{A5A8BFB0-22E8-4FAD-B4E1-BFD9E618E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34931" y="4844052"/>
              <a:ext cx="735750" cy="7712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4DC4AFBE-FA02-483E-BA3B-C3A73F2B4A6F}"/>
              </a:ext>
            </a:extLst>
          </p:cNvPr>
          <p:cNvSpPr txBox="1"/>
          <p:nvPr/>
        </p:nvSpPr>
        <p:spPr bwMode="auto">
          <a:xfrm>
            <a:off x="5566605" y="3013905"/>
            <a:ext cx="1058790" cy="585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Prvi elektro komutiran motor</a:t>
            </a: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120F30D9-05B2-41CD-B35A-FEEC96DEA39C}"/>
              </a:ext>
            </a:extLst>
          </p:cNvPr>
          <p:cNvSpPr txBox="1"/>
          <p:nvPr/>
        </p:nvSpPr>
        <p:spPr bwMode="auto">
          <a:xfrm>
            <a:off x="5726053" y="2743166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1992</a:t>
            </a:r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4828D624-77EC-4D2B-B1D9-19182745E2CB}"/>
              </a:ext>
            </a:extLst>
          </p:cNvPr>
          <p:cNvSpPr txBox="1"/>
          <p:nvPr/>
        </p:nvSpPr>
        <p:spPr bwMode="auto">
          <a:xfrm>
            <a:off x="7709532" y="4100586"/>
            <a:ext cx="1058790" cy="585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Ustanovitev podjetja na Kitajskem</a:t>
            </a:r>
          </a:p>
        </p:txBody>
      </p:sp>
      <p:sp>
        <p:nvSpPr>
          <p:cNvPr id="29" name="PoljeZBesedilom 28">
            <a:extLst>
              <a:ext uri="{FF2B5EF4-FFF2-40B4-BE49-F238E27FC236}">
                <a16:creationId xmlns:a16="http://schemas.microsoft.com/office/drawing/2014/main" id="{0B5456E6-2439-4944-8E9C-32F78B515874}"/>
              </a:ext>
            </a:extLst>
          </p:cNvPr>
          <p:cNvSpPr txBox="1"/>
          <p:nvPr/>
        </p:nvSpPr>
        <p:spPr bwMode="auto">
          <a:xfrm>
            <a:off x="7852127" y="3788618"/>
            <a:ext cx="773599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2006</a:t>
            </a: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0EC5E8FD-00E2-466C-8E15-5AF565F274F4}"/>
              </a:ext>
            </a:extLst>
          </p:cNvPr>
          <p:cNvSpPr txBox="1"/>
          <p:nvPr/>
        </p:nvSpPr>
        <p:spPr bwMode="auto">
          <a:xfrm>
            <a:off x="9828475" y="3096611"/>
            <a:ext cx="1058790" cy="5857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1100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Serijska proizvodnja EC motorjev</a:t>
            </a:r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DE044BC8-EF71-4E6D-8AD7-F74914043C44}"/>
              </a:ext>
            </a:extLst>
          </p:cNvPr>
          <p:cNvSpPr txBox="1"/>
          <p:nvPr/>
        </p:nvSpPr>
        <p:spPr bwMode="auto">
          <a:xfrm>
            <a:off x="9987923" y="2742891"/>
            <a:ext cx="739894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l-SI" sz="2000" b="1" i="0" baseline="0" dirty="0">
                <a:solidFill>
                  <a:srgbClr val="4C4C4C"/>
                </a:solidFill>
                <a:latin typeface="Trebuchet MS" panose="020B0603020202020204" pitchFamily="34" charset="0"/>
              </a:rPr>
              <a:t>2009</a:t>
            </a:r>
          </a:p>
        </p:txBody>
      </p:sp>
      <p:sp>
        <p:nvSpPr>
          <p:cNvPr id="36" name="Šestkotnik 35">
            <a:extLst>
              <a:ext uri="{FF2B5EF4-FFF2-40B4-BE49-F238E27FC236}">
                <a16:creationId xmlns:a16="http://schemas.microsoft.com/office/drawing/2014/main" id="{8F44D19B-C74E-4825-9769-81D6461ADD1A}"/>
              </a:ext>
            </a:extLst>
          </p:cNvPr>
          <p:cNvSpPr/>
          <p:nvPr/>
        </p:nvSpPr>
        <p:spPr>
          <a:xfrm>
            <a:off x="5132601" y="4815383"/>
            <a:ext cx="821892" cy="70852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Šestkotnik 36">
            <a:extLst>
              <a:ext uri="{FF2B5EF4-FFF2-40B4-BE49-F238E27FC236}">
                <a16:creationId xmlns:a16="http://schemas.microsoft.com/office/drawing/2014/main" id="{6D440410-BE94-4ADE-9798-CB42DA168858}"/>
              </a:ext>
            </a:extLst>
          </p:cNvPr>
          <p:cNvSpPr/>
          <p:nvPr/>
        </p:nvSpPr>
        <p:spPr>
          <a:xfrm>
            <a:off x="7225184" y="2787118"/>
            <a:ext cx="821892" cy="708528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8" name="Šestkotnik 37">
            <a:extLst>
              <a:ext uri="{FF2B5EF4-FFF2-40B4-BE49-F238E27FC236}">
                <a16:creationId xmlns:a16="http://schemas.microsoft.com/office/drawing/2014/main" id="{638671C8-CC43-4E4C-8B3C-0FD337136EE7}"/>
              </a:ext>
            </a:extLst>
          </p:cNvPr>
          <p:cNvSpPr/>
          <p:nvPr/>
        </p:nvSpPr>
        <p:spPr>
          <a:xfrm>
            <a:off x="8768322" y="4855388"/>
            <a:ext cx="3769292" cy="3249391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A52DEB06-E3DA-43F3-B065-995A5BE9A8CA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499C2F6C-246A-4A2A-9226-369312C0AF66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MEJNIKI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41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>
            <a:extLst>
              <a:ext uri="{FF2B5EF4-FFF2-40B4-BE49-F238E27FC236}">
                <a16:creationId xmlns:a16="http://schemas.microsoft.com/office/drawing/2014/main" id="{6D034293-2BC2-4637-A088-D3168F8A8595}"/>
              </a:ext>
            </a:extLst>
          </p:cNvPr>
          <p:cNvSpPr/>
          <p:nvPr/>
        </p:nvSpPr>
        <p:spPr>
          <a:xfrm>
            <a:off x="666207" y="1906774"/>
            <a:ext cx="10866980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575A239-4B72-4F92-9596-E44473372403}"/>
              </a:ext>
            </a:extLst>
          </p:cNvPr>
          <p:cNvSpPr txBox="1"/>
          <p:nvPr/>
        </p:nvSpPr>
        <p:spPr>
          <a:xfrm>
            <a:off x="5017478" y="1897787"/>
            <a:ext cx="229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DOMEL HOLDING, </a:t>
            </a:r>
            <a:r>
              <a:rPr lang="sl-SI" dirty="0" err="1">
                <a:solidFill>
                  <a:schemeClr val="bg2">
                    <a:lumMod val="25000"/>
                  </a:schemeClr>
                </a:solidFill>
              </a:rPr>
              <a:t>d.d</a:t>
            </a:r>
            <a:r>
              <a:rPr lang="sl-SI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CEC5A586-FD6E-44C8-B274-0E414E786609}"/>
              </a:ext>
            </a:extLst>
          </p:cNvPr>
          <p:cNvSpPr/>
          <p:nvPr/>
        </p:nvSpPr>
        <p:spPr>
          <a:xfrm>
            <a:off x="671398" y="2366326"/>
            <a:ext cx="1933628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C5069C98-74A3-449A-850B-C32C26902DC6}"/>
              </a:ext>
            </a:extLst>
          </p:cNvPr>
          <p:cNvSpPr/>
          <p:nvPr/>
        </p:nvSpPr>
        <p:spPr>
          <a:xfrm>
            <a:off x="2878105" y="2366326"/>
            <a:ext cx="2083337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4CD5F6BE-4403-4D85-A720-C01972EE3D53}"/>
              </a:ext>
            </a:extLst>
          </p:cNvPr>
          <p:cNvSpPr/>
          <p:nvPr/>
        </p:nvSpPr>
        <p:spPr>
          <a:xfrm>
            <a:off x="5231008" y="2366326"/>
            <a:ext cx="2411101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37CE3082-8729-44E1-9200-A807FBB60C1A}"/>
              </a:ext>
            </a:extLst>
          </p:cNvPr>
          <p:cNvSpPr/>
          <p:nvPr/>
        </p:nvSpPr>
        <p:spPr>
          <a:xfrm>
            <a:off x="7934710" y="2366326"/>
            <a:ext cx="3611061" cy="361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F515F277-B48E-431A-8FA0-D512EA6D20B4}"/>
              </a:ext>
            </a:extLst>
          </p:cNvPr>
          <p:cNvSpPr txBox="1"/>
          <p:nvPr/>
        </p:nvSpPr>
        <p:spPr>
          <a:xfrm>
            <a:off x="1226660" y="2378024"/>
            <a:ext cx="820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Prodaja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3BFFEB91-37FA-44C1-B84C-66FB9BE0BBDF}"/>
              </a:ext>
            </a:extLst>
          </p:cNvPr>
          <p:cNvSpPr txBox="1"/>
          <p:nvPr/>
        </p:nvSpPr>
        <p:spPr>
          <a:xfrm>
            <a:off x="3517258" y="2378024"/>
            <a:ext cx="8050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Nabava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4F05820D-1E81-4125-A1FF-FC3056040418}"/>
              </a:ext>
            </a:extLst>
          </p:cNvPr>
          <p:cNvSpPr txBox="1"/>
          <p:nvPr/>
        </p:nvSpPr>
        <p:spPr>
          <a:xfrm>
            <a:off x="5623739" y="2363499"/>
            <a:ext cx="1625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Splošno področje</a:t>
            </a:r>
          </a:p>
        </p:txBody>
      </p:sp>
      <p:sp>
        <p:nvSpPr>
          <p:cNvPr id="14" name="PoljeZBesedilom 13">
            <a:extLst>
              <a:ext uri="{FF2B5EF4-FFF2-40B4-BE49-F238E27FC236}">
                <a16:creationId xmlns:a16="http://schemas.microsoft.com/office/drawing/2014/main" id="{86710A68-B76C-4A5C-B4BC-5DD311ADC82A}"/>
              </a:ext>
            </a:extLst>
          </p:cNvPr>
          <p:cNvSpPr txBox="1"/>
          <p:nvPr/>
        </p:nvSpPr>
        <p:spPr>
          <a:xfrm>
            <a:off x="8261389" y="2363499"/>
            <a:ext cx="2932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Finančno računovodsko področje</a:t>
            </a: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6D1F047B-0276-44B2-8BE1-C8B38BA0F7A1}"/>
              </a:ext>
            </a:extLst>
          </p:cNvPr>
          <p:cNvSpPr/>
          <p:nvPr/>
        </p:nvSpPr>
        <p:spPr>
          <a:xfrm>
            <a:off x="660945" y="2842576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A836F2FC-566E-4AD1-AF6F-F011AB7C3B8A}"/>
              </a:ext>
            </a:extLst>
          </p:cNvPr>
          <p:cNvSpPr txBox="1"/>
          <p:nvPr/>
        </p:nvSpPr>
        <p:spPr>
          <a:xfrm>
            <a:off x="2068344" y="2854274"/>
            <a:ext cx="14881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IP,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d.o.o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17" name="Pravokotnik 16">
            <a:extLst>
              <a:ext uri="{FF2B5EF4-FFF2-40B4-BE49-F238E27FC236}">
                <a16:creationId xmlns:a16="http://schemas.microsoft.com/office/drawing/2014/main" id="{8CBB417C-E92D-4AED-BDEF-4A37A7A3FBE1}"/>
              </a:ext>
            </a:extLst>
          </p:cNvPr>
          <p:cNvSpPr/>
          <p:nvPr/>
        </p:nvSpPr>
        <p:spPr>
          <a:xfrm>
            <a:off x="5231430" y="2841486"/>
            <a:ext cx="6307370" cy="369333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E7DE90C-D83A-4C16-AD7B-0C0355BF2616}"/>
              </a:ext>
            </a:extLst>
          </p:cNvPr>
          <p:cNvSpPr txBox="1"/>
          <p:nvPr/>
        </p:nvSpPr>
        <p:spPr>
          <a:xfrm>
            <a:off x="7642109" y="2848889"/>
            <a:ext cx="153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DOMEL, </a:t>
            </a:r>
            <a:r>
              <a:rPr lang="sl-SI" dirty="0" err="1">
                <a:solidFill>
                  <a:schemeClr val="bg1"/>
                </a:solidFill>
              </a:rPr>
              <a:t>d.o.o</a:t>
            </a:r>
            <a:r>
              <a:rPr lang="sl-SI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Pravokotnik 18">
            <a:extLst>
              <a:ext uri="{FF2B5EF4-FFF2-40B4-BE49-F238E27FC236}">
                <a16:creationId xmlns:a16="http://schemas.microsoft.com/office/drawing/2014/main" id="{888E91E5-4FD3-4209-85CD-370FD2B2B9D6}"/>
              </a:ext>
            </a:extLst>
          </p:cNvPr>
          <p:cNvSpPr/>
          <p:nvPr/>
        </p:nvSpPr>
        <p:spPr>
          <a:xfrm>
            <a:off x="660945" y="3299955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E8C3550-800E-4479-8675-DD98191D36F6}"/>
              </a:ext>
            </a:extLst>
          </p:cNvPr>
          <p:cNvSpPr txBox="1"/>
          <p:nvPr/>
        </p:nvSpPr>
        <p:spPr>
          <a:xfrm>
            <a:off x="1921584" y="3311653"/>
            <a:ext cx="20269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Energija,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d.o.o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7444C6FF-DB7C-4B85-BBC8-4E655BB6D06B}"/>
              </a:ext>
            </a:extLst>
          </p:cNvPr>
          <p:cNvSpPr/>
          <p:nvPr/>
        </p:nvSpPr>
        <p:spPr>
          <a:xfrm>
            <a:off x="658813" y="3757334"/>
            <a:ext cx="4297438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9AD3B75E-9FEB-4261-AE80-6CF0B5612B70}"/>
              </a:ext>
            </a:extLst>
          </p:cNvPr>
          <p:cNvSpPr txBox="1"/>
          <p:nvPr/>
        </p:nvSpPr>
        <p:spPr>
          <a:xfrm>
            <a:off x="2262171" y="3769032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Inc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23" name="Pravokotnik 22">
            <a:extLst>
              <a:ext uri="{FF2B5EF4-FFF2-40B4-BE49-F238E27FC236}">
                <a16:creationId xmlns:a16="http://schemas.microsoft.com/office/drawing/2014/main" id="{3DC211A7-2D6C-4248-AE41-2007B4EBD5C4}"/>
              </a:ext>
            </a:extLst>
          </p:cNvPr>
          <p:cNvSpPr/>
          <p:nvPr/>
        </p:nvSpPr>
        <p:spPr>
          <a:xfrm>
            <a:off x="658814" y="4214713"/>
            <a:ext cx="4290044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FDDA4859-ED53-4CE1-ABB7-6F63AB353D3A}"/>
              </a:ext>
            </a:extLst>
          </p:cNvPr>
          <p:cNvSpPr txBox="1"/>
          <p:nvPr/>
        </p:nvSpPr>
        <p:spPr>
          <a:xfrm>
            <a:off x="1141063" y="4226411"/>
            <a:ext cx="33181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Electric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Motors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Suzhou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Co.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Ltd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Pravokotnik 24">
            <a:extLst>
              <a:ext uri="{FF2B5EF4-FFF2-40B4-BE49-F238E27FC236}">
                <a16:creationId xmlns:a16="http://schemas.microsoft.com/office/drawing/2014/main" id="{6442EE29-5D52-42EB-A223-28A88894614E}"/>
              </a:ext>
            </a:extLst>
          </p:cNvPr>
          <p:cNvSpPr/>
          <p:nvPr/>
        </p:nvSpPr>
        <p:spPr>
          <a:xfrm>
            <a:off x="5225816" y="3299955"/>
            <a:ext cx="2009936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6" name="PoljeZBesedilom 25">
            <a:extLst>
              <a:ext uri="{FF2B5EF4-FFF2-40B4-BE49-F238E27FC236}">
                <a16:creationId xmlns:a16="http://schemas.microsoft.com/office/drawing/2014/main" id="{89E90419-22C0-4855-BDB4-171B04585D41}"/>
              </a:ext>
            </a:extLst>
          </p:cNvPr>
          <p:cNvSpPr txBox="1"/>
          <p:nvPr/>
        </p:nvSpPr>
        <p:spPr>
          <a:xfrm>
            <a:off x="5785993" y="3311653"/>
            <a:ext cx="903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Logistika</a:t>
            </a:r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70ED38ED-0178-459A-9F04-B8AC1245CD74}"/>
              </a:ext>
            </a:extLst>
          </p:cNvPr>
          <p:cNvSpPr/>
          <p:nvPr/>
        </p:nvSpPr>
        <p:spPr>
          <a:xfrm>
            <a:off x="7367141" y="3299955"/>
            <a:ext cx="201732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14CE28C5-7F84-40BB-9412-1C1DC85BA503}"/>
              </a:ext>
            </a:extLst>
          </p:cNvPr>
          <p:cNvSpPr txBox="1"/>
          <p:nvPr/>
        </p:nvSpPr>
        <p:spPr>
          <a:xfrm>
            <a:off x="7934710" y="3311653"/>
            <a:ext cx="724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Razvoj</a:t>
            </a:r>
          </a:p>
        </p:txBody>
      </p:sp>
      <p:sp>
        <p:nvSpPr>
          <p:cNvPr id="29" name="Pravokotnik 28">
            <a:extLst>
              <a:ext uri="{FF2B5EF4-FFF2-40B4-BE49-F238E27FC236}">
                <a16:creationId xmlns:a16="http://schemas.microsoft.com/office/drawing/2014/main" id="{BDE097F9-9931-403C-AC9A-6D4573B01919}"/>
              </a:ext>
            </a:extLst>
          </p:cNvPr>
          <p:cNvSpPr/>
          <p:nvPr/>
        </p:nvSpPr>
        <p:spPr>
          <a:xfrm>
            <a:off x="9515858" y="3299955"/>
            <a:ext cx="201732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5CE8A82A-51DC-4939-893A-2FC9C1FEF930}"/>
              </a:ext>
            </a:extLst>
          </p:cNvPr>
          <p:cNvSpPr txBox="1"/>
          <p:nvPr/>
        </p:nvSpPr>
        <p:spPr>
          <a:xfrm>
            <a:off x="10083427" y="3311653"/>
            <a:ext cx="927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Kakovost</a:t>
            </a:r>
          </a:p>
        </p:txBody>
      </p:sp>
      <p:sp>
        <p:nvSpPr>
          <p:cNvPr id="31" name="Pravokotnik 30">
            <a:extLst>
              <a:ext uri="{FF2B5EF4-FFF2-40B4-BE49-F238E27FC236}">
                <a16:creationId xmlns:a16="http://schemas.microsoft.com/office/drawing/2014/main" id="{2A789C13-80CE-4147-830D-E60FF45C5779}"/>
              </a:ext>
            </a:extLst>
          </p:cNvPr>
          <p:cNvSpPr/>
          <p:nvPr/>
        </p:nvSpPr>
        <p:spPr>
          <a:xfrm>
            <a:off x="5225816" y="3757334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3C25AB2F-A5DF-48E8-B790-E47A3C9866A0}"/>
              </a:ext>
            </a:extLst>
          </p:cNvPr>
          <p:cNvSpPr txBox="1"/>
          <p:nvPr/>
        </p:nvSpPr>
        <p:spPr>
          <a:xfrm>
            <a:off x="6851875" y="3769032"/>
            <a:ext cx="3085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</a:t>
            </a:r>
            <a:r>
              <a:rPr lang="sl-SI" sz="1600" dirty="0" err="1">
                <a:solidFill>
                  <a:schemeClr val="bg1"/>
                </a:solidFill>
              </a:rPr>
              <a:t>Kolektorski</a:t>
            </a:r>
            <a:r>
              <a:rPr lang="sl-SI" sz="1600" dirty="0">
                <a:solidFill>
                  <a:schemeClr val="bg1"/>
                </a:solidFill>
              </a:rPr>
              <a:t> motorji</a:t>
            </a:r>
          </a:p>
        </p:txBody>
      </p:sp>
      <p:sp>
        <p:nvSpPr>
          <p:cNvPr id="33" name="Pravokotnik 32">
            <a:extLst>
              <a:ext uri="{FF2B5EF4-FFF2-40B4-BE49-F238E27FC236}">
                <a16:creationId xmlns:a16="http://schemas.microsoft.com/office/drawing/2014/main" id="{AE9A5BB2-17AE-4E87-A1E5-A4672E3BB1ED}"/>
              </a:ext>
            </a:extLst>
          </p:cNvPr>
          <p:cNvSpPr/>
          <p:nvPr/>
        </p:nvSpPr>
        <p:spPr>
          <a:xfrm>
            <a:off x="5225816" y="4157216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5E7371F6-1214-4B30-9100-641C7258E258}"/>
              </a:ext>
            </a:extLst>
          </p:cNvPr>
          <p:cNvSpPr txBox="1"/>
          <p:nvPr/>
        </p:nvSpPr>
        <p:spPr>
          <a:xfrm>
            <a:off x="6713017" y="4168914"/>
            <a:ext cx="3370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Komponente in orodja</a:t>
            </a:r>
          </a:p>
        </p:txBody>
      </p:sp>
      <p:sp>
        <p:nvSpPr>
          <p:cNvPr id="35" name="Pravokotnik 34">
            <a:extLst>
              <a:ext uri="{FF2B5EF4-FFF2-40B4-BE49-F238E27FC236}">
                <a16:creationId xmlns:a16="http://schemas.microsoft.com/office/drawing/2014/main" id="{DCC78FCD-6E85-4302-83AA-51CAC90119D0}"/>
              </a:ext>
            </a:extLst>
          </p:cNvPr>
          <p:cNvSpPr/>
          <p:nvPr/>
        </p:nvSpPr>
        <p:spPr>
          <a:xfrm>
            <a:off x="5225816" y="4557098"/>
            <a:ext cx="6307370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PoljeZBesedilom 35">
            <a:extLst>
              <a:ext uri="{FF2B5EF4-FFF2-40B4-BE49-F238E27FC236}">
                <a16:creationId xmlns:a16="http://schemas.microsoft.com/office/drawing/2014/main" id="{782C6B5F-F7E0-495D-B5BD-9AF51682FE57}"/>
              </a:ext>
            </a:extLst>
          </p:cNvPr>
          <p:cNvSpPr txBox="1"/>
          <p:nvPr/>
        </p:nvSpPr>
        <p:spPr>
          <a:xfrm>
            <a:off x="7206748" y="4568796"/>
            <a:ext cx="2356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EC Sistemi</a:t>
            </a:r>
          </a:p>
        </p:txBody>
      </p:sp>
      <p:sp>
        <p:nvSpPr>
          <p:cNvPr id="37" name="Pravokotnik 36">
            <a:extLst>
              <a:ext uri="{FF2B5EF4-FFF2-40B4-BE49-F238E27FC236}">
                <a16:creationId xmlns:a16="http://schemas.microsoft.com/office/drawing/2014/main" id="{14B7E2C3-0484-4B68-BAE7-607B047C594E}"/>
              </a:ext>
            </a:extLst>
          </p:cNvPr>
          <p:cNvSpPr/>
          <p:nvPr/>
        </p:nvSpPr>
        <p:spPr>
          <a:xfrm>
            <a:off x="5225815" y="4956980"/>
            <a:ext cx="6299977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F3ABFF72-C403-4470-8E4F-302E0FA1A59E}"/>
              </a:ext>
            </a:extLst>
          </p:cNvPr>
          <p:cNvSpPr txBox="1"/>
          <p:nvPr/>
        </p:nvSpPr>
        <p:spPr>
          <a:xfrm>
            <a:off x="6725269" y="4968678"/>
            <a:ext cx="33387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Avtomobilski program</a:t>
            </a:r>
          </a:p>
        </p:txBody>
      </p:sp>
      <p:sp>
        <p:nvSpPr>
          <p:cNvPr id="39" name="Pravokotnik 38">
            <a:extLst>
              <a:ext uri="{FF2B5EF4-FFF2-40B4-BE49-F238E27FC236}">
                <a16:creationId xmlns:a16="http://schemas.microsoft.com/office/drawing/2014/main" id="{237E474C-6C2F-4E98-AEED-D635C98E4070}"/>
              </a:ext>
            </a:extLst>
          </p:cNvPr>
          <p:cNvSpPr/>
          <p:nvPr/>
        </p:nvSpPr>
        <p:spPr>
          <a:xfrm>
            <a:off x="5225815" y="5359499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0" name="PoljeZBesedilom 39">
            <a:extLst>
              <a:ext uri="{FF2B5EF4-FFF2-40B4-BE49-F238E27FC236}">
                <a16:creationId xmlns:a16="http://schemas.microsoft.com/office/drawing/2014/main" id="{2D5EF2A9-26F9-45A7-9DA7-3FF20EAA3B8B}"/>
              </a:ext>
            </a:extLst>
          </p:cNvPr>
          <p:cNvSpPr txBox="1"/>
          <p:nvPr/>
        </p:nvSpPr>
        <p:spPr>
          <a:xfrm>
            <a:off x="6776592" y="5371197"/>
            <a:ext cx="32631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Laboratorijski sistemi</a:t>
            </a: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FCBB8478-BFFB-4313-84D3-5A5AD1DD1DF6}"/>
              </a:ext>
            </a:extLst>
          </p:cNvPr>
          <p:cNvSpPr/>
          <p:nvPr/>
        </p:nvSpPr>
        <p:spPr>
          <a:xfrm>
            <a:off x="656673" y="1906774"/>
            <a:ext cx="45719" cy="821502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5" name="Pravokotnik 44">
            <a:extLst>
              <a:ext uri="{FF2B5EF4-FFF2-40B4-BE49-F238E27FC236}">
                <a16:creationId xmlns:a16="http://schemas.microsoft.com/office/drawing/2014/main" id="{C3E755CC-6FA8-445F-86B0-310C768C5492}"/>
              </a:ext>
            </a:extLst>
          </p:cNvPr>
          <p:cNvSpPr/>
          <p:nvPr/>
        </p:nvSpPr>
        <p:spPr>
          <a:xfrm>
            <a:off x="658814" y="4664225"/>
            <a:ext cx="4290044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8C2BAF62-97EA-474E-BA37-CC4E943E0CB8}"/>
              </a:ext>
            </a:extLst>
          </p:cNvPr>
          <p:cNvSpPr txBox="1"/>
          <p:nvPr/>
        </p:nvSpPr>
        <p:spPr>
          <a:xfrm>
            <a:off x="1600664" y="4664225"/>
            <a:ext cx="2347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Domel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motors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doo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sl-SI" sz="1600" dirty="0" err="1">
                <a:solidFill>
                  <a:schemeClr val="bg2">
                    <a:lumMod val="25000"/>
                  </a:schemeClr>
                </a:solidFill>
              </a:rPr>
              <a:t>Odžaci</a:t>
            </a:r>
            <a:endParaRPr lang="sl-SI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3" name="Pravokotnik 42">
            <a:extLst>
              <a:ext uri="{FF2B5EF4-FFF2-40B4-BE49-F238E27FC236}">
                <a16:creationId xmlns:a16="http://schemas.microsoft.com/office/drawing/2014/main" id="{0D7A8891-39AB-477B-B523-7253E27A18E8}"/>
              </a:ext>
            </a:extLst>
          </p:cNvPr>
          <p:cNvSpPr/>
          <p:nvPr/>
        </p:nvSpPr>
        <p:spPr>
          <a:xfrm>
            <a:off x="656673" y="2841487"/>
            <a:ext cx="45719" cy="218468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7" name="Pravokotnik 46">
            <a:extLst>
              <a:ext uri="{FF2B5EF4-FFF2-40B4-BE49-F238E27FC236}">
                <a16:creationId xmlns:a16="http://schemas.microsoft.com/office/drawing/2014/main" id="{6EFE5A5E-64B8-4798-BA27-F30C8C5B92A2}"/>
              </a:ext>
            </a:extLst>
          </p:cNvPr>
          <p:cNvSpPr/>
          <p:nvPr/>
        </p:nvSpPr>
        <p:spPr>
          <a:xfrm>
            <a:off x="5225814" y="5760712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F5657676-B0F8-4EEB-8DE3-6EF3A2327457}"/>
              </a:ext>
            </a:extLst>
          </p:cNvPr>
          <p:cNvSpPr txBox="1"/>
          <p:nvPr/>
        </p:nvSpPr>
        <p:spPr>
          <a:xfrm>
            <a:off x="7176905" y="5772410"/>
            <a:ext cx="23325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EC pogoni</a:t>
            </a:r>
          </a:p>
        </p:txBody>
      </p:sp>
      <p:sp>
        <p:nvSpPr>
          <p:cNvPr id="49" name="Pravokotnik 48">
            <a:extLst>
              <a:ext uri="{FF2B5EF4-FFF2-40B4-BE49-F238E27FC236}">
                <a16:creationId xmlns:a16="http://schemas.microsoft.com/office/drawing/2014/main" id="{6CB23A7B-7CCF-4859-9AD2-6B0E5D0FCDEB}"/>
              </a:ext>
            </a:extLst>
          </p:cNvPr>
          <p:cNvSpPr/>
          <p:nvPr/>
        </p:nvSpPr>
        <p:spPr>
          <a:xfrm>
            <a:off x="5233208" y="6169047"/>
            <a:ext cx="6299978" cy="361950"/>
          </a:xfrm>
          <a:prstGeom prst="rect">
            <a:avLst/>
          </a:prstGeom>
          <a:solidFill>
            <a:srgbClr val="FF15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PoljeZBesedilom 49">
            <a:extLst>
              <a:ext uri="{FF2B5EF4-FFF2-40B4-BE49-F238E27FC236}">
                <a16:creationId xmlns:a16="http://schemas.microsoft.com/office/drawing/2014/main" id="{FD50CCCE-E021-4347-8A06-8E78A3E90E9F}"/>
              </a:ext>
            </a:extLst>
          </p:cNvPr>
          <p:cNvSpPr txBox="1"/>
          <p:nvPr/>
        </p:nvSpPr>
        <p:spPr>
          <a:xfrm>
            <a:off x="7176905" y="6167013"/>
            <a:ext cx="2375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</a:rPr>
              <a:t>Poslovna enota EC motorji</a:t>
            </a:r>
          </a:p>
        </p:txBody>
      </p:sp>
      <p:sp>
        <p:nvSpPr>
          <p:cNvPr id="44" name="Pravokotnik 43">
            <a:extLst>
              <a:ext uri="{FF2B5EF4-FFF2-40B4-BE49-F238E27FC236}">
                <a16:creationId xmlns:a16="http://schemas.microsoft.com/office/drawing/2014/main" id="{C5233E15-334B-4C45-AE22-5A33EA02FA66}"/>
              </a:ext>
            </a:extLst>
          </p:cNvPr>
          <p:cNvSpPr/>
          <p:nvPr/>
        </p:nvSpPr>
        <p:spPr>
          <a:xfrm>
            <a:off x="5226243" y="2841486"/>
            <a:ext cx="45719" cy="368455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71173A3E-07F7-4DC7-ADF1-84507F1C3E54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52" name="TextBox 15">
            <a:extLst>
              <a:ext uri="{FF2B5EF4-FFF2-40B4-BE49-F238E27FC236}">
                <a16:creationId xmlns:a16="http://schemas.microsoft.com/office/drawing/2014/main" id="{DA6D9544-2645-4045-96A3-40ACF837505D}"/>
              </a:ext>
            </a:extLst>
          </p:cNvPr>
          <p:cNvSpPr txBox="1"/>
          <p:nvPr/>
        </p:nvSpPr>
        <p:spPr>
          <a:xfrm>
            <a:off x="6422163" y="427043"/>
            <a:ext cx="52215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ORGANIGRAM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69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60FD1B3A-D285-47AF-9FB1-A88BF3DE35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3597" y="1905241"/>
            <a:ext cx="9439584" cy="4335098"/>
          </a:xfrm>
          <a:prstGeom prst="rect">
            <a:avLst/>
          </a:prstGeom>
        </p:spPr>
      </p:pic>
      <p:pic>
        <p:nvPicPr>
          <p:cNvPr id="12" name="Grafika 11" descr="Moški in ženska">
            <a:extLst>
              <a:ext uri="{FF2B5EF4-FFF2-40B4-BE49-F238E27FC236}">
                <a16:creationId xmlns:a16="http://schemas.microsoft.com/office/drawing/2014/main" id="{A6F33D74-52D1-437F-9E35-FA6DA76ADCA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9696" y="3076715"/>
            <a:ext cx="514604" cy="514604"/>
          </a:xfrm>
          <a:prstGeom prst="rect">
            <a:avLst/>
          </a:prstGeom>
        </p:spPr>
      </p:pic>
      <p:pic>
        <p:nvPicPr>
          <p:cNvPr id="14" name="Grafika 13" descr="Evro">
            <a:extLst>
              <a:ext uri="{FF2B5EF4-FFF2-40B4-BE49-F238E27FC236}">
                <a16:creationId xmlns:a16="http://schemas.microsoft.com/office/drawing/2014/main" id="{236BAB70-15B6-4309-9560-51427023F10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83391" y="3907414"/>
            <a:ext cx="407757" cy="407757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8512E1D-480F-4A0A-93C2-BEBC8AFE61F8}"/>
              </a:ext>
            </a:extLst>
          </p:cNvPr>
          <p:cNvSpPr txBox="1"/>
          <p:nvPr/>
        </p:nvSpPr>
        <p:spPr>
          <a:xfrm>
            <a:off x="10967645" y="6480083"/>
            <a:ext cx="135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>
                    <a:lumMod val="85000"/>
                  </a:schemeClr>
                </a:solidFill>
              </a:rPr>
              <a:t>ZAUPNO</a:t>
            </a: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1778B4F6-98B1-4A85-A720-A87AC947E1DE}"/>
              </a:ext>
            </a:extLst>
          </p:cNvPr>
          <p:cNvSpPr txBox="1"/>
          <p:nvPr/>
        </p:nvSpPr>
        <p:spPr>
          <a:xfrm>
            <a:off x="2616740" y="427043"/>
            <a:ext cx="902697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sl-SI" altLang="ko-KR" sz="2400" dirty="0">
                <a:solidFill>
                  <a:schemeClr val="bg1"/>
                </a:solidFill>
                <a:ea typeface="Segoe UI Emoji" panose="020B0502040204020203" pitchFamily="34" charset="0"/>
                <a:cs typeface="Arial" pitchFamily="34" charset="0"/>
              </a:rPr>
              <a:t>ŠTEVILO ZAPOSLENIH IN ČISTI PRIHODKI OD PRODAJE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888E3B9D-9BDE-44BD-A05F-4F936006EC82}"/>
              </a:ext>
            </a:extLst>
          </p:cNvPr>
          <p:cNvSpPr txBox="1"/>
          <p:nvPr/>
        </p:nvSpPr>
        <p:spPr>
          <a:xfrm>
            <a:off x="2927815" y="3930601"/>
            <a:ext cx="1333127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l-SI" altLang="ko-KR" sz="1600" dirty="0">
                <a:solidFill>
                  <a:srgbClr val="FF0000"/>
                </a:solidFill>
                <a:ea typeface="Segoe UI Emoji" panose="020B0502040204020203" pitchFamily="34" charset="0"/>
                <a:cs typeface="Arial" pitchFamily="34" charset="0"/>
              </a:rPr>
              <a:t>(MIO EUR)</a:t>
            </a:r>
            <a:endParaRPr lang="ko-KR" altLang="en-US" sz="1600" dirty="0"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834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Officeova 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ova 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ova 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5548</TotalTime>
  <Words>810</Words>
  <Application>Microsoft Office PowerPoint</Application>
  <PresentationFormat>Širokozaslonsko</PresentationFormat>
  <Paragraphs>253</Paragraphs>
  <Slides>22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22</vt:i4>
      </vt:variant>
    </vt:vector>
  </HeadingPairs>
  <TitlesOfParts>
    <vt:vector size="29" baseType="lpstr">
      <vt:lpstr>Arial</vt:lpstr>
      <vt:lpstr>Brandon Grotesque Regular</vt:lpstr>
      <vt:lpstr>Calibri</vt:lpstr>
      <vt:lpstr>Calibri Light</vt:lpstr>
      <vt:lpstr>Trebuchet MS</vt:lpstr>
      <vt:lpstr>Officeova tema</vt:lpstr>
      <vt:lpstr>PDF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Drol</dc:creator>
  <cp:lastModifiedBy>Nina Drol</cp:lastModifiedBy>
  <cp:revision>389</cp:revision>
  <dcterms:created xsi:type="dcterms:W3CDTF">2019-03-07T08:00:39Z</dcterms:created>
  <dcterms:modified xsi:type="dcterms:W3CDTF">2021-05-18T07:25:32Z</dcterms:modified>
</cp:coreProperties>
</file>